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64" r:id="rId5"/>
    <p:sldId id="267" r:id="rId6"/>
    <p:sldId id="268" r:id="rId7"/>
    <p:sldId id="274" r:id="rId8"/>
    <p:sldId id="276" r:id="rId9"/>
    <p:sldId id="269" r:id="rId10"/>
    <p:sldId id="275" r:id="rId11"/>
    <p:sldId id="277" r:id="rId12"/>
    <p:sldId id="270" r:id="rId13"/>
    <p:sldId id="271" r:id="rId14"/>
    <p:sldId id="279" r:id="rId15"/>
    <p:sldId id="278" r:id="rId16"/>
    <p:sldId id="280" r:id="rId17"/>
    <p:sldId id="281" r:id="rId18"/>
    <p:sldId id="282" r:id="rId19"/>
    <p:sldId id="283" r:id="rId20"/>
    <p:sldId id="272" r:id="rId21"/>
    <p:sldId id="273" r:id="rId22"/>
    <p:sldId id="284" r:id="rId23"/>
    <p:sldId id="285" r:id="rId24"/>
    <p:sldId id="286" r:id="rId25"/>
    <p:sldId id="291" r:id="rId26"/>
    <p:sldId id="292" r:id="rId27"/>
    <p:sldId id="287" r:id="rId28"/>
    <p:sldId id="289" r:id="rId29"/>
    <p:sldId id="288" r:id="rId30"/>
    <p:sldId id="290" r:id="rId31"/>
    <p:sldId id="293" r:id="rId32"/>
    <p:sldId id="295" r:id="rId33"/>
    <p:sldId id="296" r:id="rId34"/>
    <p:sldId id="297" r:id="rId35"/>
    <p:sldId id="294" r:id="rId36"/>
    <p:sldId id="298" r:id="rId37"/>
    <p:sldId id="303" r:id="rId38"/>
    <p:sldId id="299" r:id="rId39"/>
    <p:sldId id="300" r:id="rId40"/>
    <p:sldId id="301" r:id="rId41"/>
    <p:sldId id="304" r:id="rId42"/>
    <p:sldId id="302" r:id="rId43"/>
    <p:sldId id="265" r:id="rId44"/>
    <p:sldId id="261" r:id="rId45"/>
    <p:sldId id="262" r:id="rId46"/>
    <p:sldId id="26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014" autoAdjust="0"/>
  </p:normalViewPr>
  <p:slideViewPr>
    <p:cSldViewPr snapToGrid="0">
      <p:cViewPr>
        <p:scale>
          <a:sx n="75" d="100"/>
          <a:sy n="75" d="100"/>
        </p:scale>
        <p:origin x="97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3DD66-6820-4645-8117-2224D9262BDC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E0BA0-C55D-4029-B052-2D15195B3DA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9167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0470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950FB-07F1-AE7C-04D6-22B040CB8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9EC50AC-5F97-EBA5-E4D8-ECB3FC617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B439137-C66B-6EEF-7AB8-98295159C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À verifier </a:t>
            </a:r>
            <a:r>
              <a:rPr lang="en-US" dirty="0" err="1"/>
              <a:t>z_cell</a:t>
            </a:r>
            <a:r>
              <a:rPr lang="en-US" dirty="0"/>
              <a:t> (alpha ??)</a:t>
            </a:r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7674E6-4FA7-A32D-B9BA-DF92099CD2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4902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D99B6-C24F-CA49-5624-E5768F2C5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AF45BF5-9B5C-4D37-1D40-7A600CB00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D498F75-AEAF-AF7C-26D5-3E456539E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 </a:t>
            </a:r>
            <a:r>
              <a:rPr lang="en-US" dirty="0"/>
              <a:t>Essayer loss </a:t>
            </a:r>
            <a:r>
              <a:rPr lang="en-US" dirty="0" err="1"/>
              <a:t>différentes</a:t>
            </a:r>
            <a:r>
              <a:rPr lang="en-US" dirty="0"/>
              <a:t> pour drug et cell</a:t>
            </a:r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AD1773-5898-281E-8E92-3F13E4DBD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4042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B0FB9-FB92-3BE7-EE52-ED48D29E7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70B3145-6FFF-736B-781E-44CCA86FB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C155632-384E-66D8-3592-CFF805A75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E1AC28-34BF-0C9D-F0DD-6800DEDEF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3863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C7909-4680-3F8C-62ED-08612F5CA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7D52366-5C6E-1FA0-AEFF-FD7F2F9C1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17AF23A-73E3-ADBE-202D-1B9D24526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C4EB3E-52BA-4B23-694B-4428376E5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8459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3AE8E-7CC8-FDFC-DF69-964D9036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DA1966-C170-7849-7922-95C3855D0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9271FDC-8B7C-EB4A-20CE-C1F0F6412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F87CD2-FDA3-87AD-E087-32207E7AB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5442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67C7B-FA86-EE2D-EC92-D180CF1EE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03390FC-EDC1-14E4-40D8-DDBED66397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7CCC938-88EE-FA4B-F4A6-94414BEB3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12077A-DA49-389B-DDC8-C428C0DDE5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5399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51DC9-D4AD-5A7F-6DA7-AE5C2632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AABA0E4-E2E6-71A1-CA16-2AC2EA344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0DB82C1-6220-9318-8CC7-73A01C2B7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Overfit ?</a:t>
            </a:r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869993-CA09-AFF3-AF42-0909C8407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28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91B6F-43F6-2683-1D24-B1A9D8A0F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EDBBA8-F931-FDF8-77EA-DEB27E92B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EFDE72E-4280-1D8E-AD43-FD2163975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PROBLEME !</a:t>
            </a:r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141A6F-C448-5F33-0464-C0B64E724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2747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BF3F9-41BE-9132-F304-4AE671917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4D3A2B5-C032-5B2E-4FBB-8AC416A102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078CC59-7E0A-C65C-7B6F-A5A696F08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PROBLEME !</a:t>
            </a:r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B38D5F-9E47-D776-B61A-2EB76F41D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3153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948B0-D7A0-13BD-6E68-5ACA4233E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7CB79B5-EEBC-65D1-29FC-EEF6DA8A3E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9B05FD2-92FB-6453-82F1-EB3E0B4DB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de diff notable</a:t>
            </a:r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CD1012-ACE7-1DBC-7E79-232EE977F2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6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7444C-0AF5-27B4-BE4A-4444CD13B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C052279-128F-EB5E-AC25-526789C85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1947C9-3DCE-1A84-CF8E-E3AC582EE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Lower </a:t>
            </a:r>
            <a:r>
              <a:rPr lang="en-US" b="1" dirty="0" err="1"/>
              <a:t>lr</a:t>
            </a:r>
            <a:r>
              <a:rPr lang="en-US" b="1" dirty="0"/>
              <a:t> </a:t>
            </a:r>
            <a:r>
              <a:rPr lang="en-US" b="1" dirty="0">
                <a:sym typeface="Wingdings" panose="05000000000000000000" pitchFamily="2" charset="2"/>
              </a:rPr>
              <a:t> more stable training and </a:t>
            </a:r>
            <a:r>
              <a:rPr lang="en-CA" b="1" dirty="0"/>
              <a:t>better latent spaces.</a:t>
            </a:r>
            <a:endParaRPr lang="en-US" b="1" dirty="0"/>
          </a:p>
          <a:p>
            <a:endParaRPr lang="en-US" b="1" dirty="0"/>
          </a:p>
          <a:p>
            <a:pPr>
              <a:buNone/>
            </a:pPr>
            <a:r>
              <a:rPr lang="en-US" sz="1200" dirty="0">
                <a:sym typeface="Wingdings" panose="05000000000000000000" pitchFamily="2" charset="2"/>
              </a:rPr>
              <a:t> </a:t>
            </a:r>
            <a:r>
              <a:rPr lang="en-US" sz="1200" dirty="0"/>
              <a:t>Try </a:t>
            </a:r>
            <a:r>
              <a:rPr lang="en-US" sz="1200" b="1" dirty="0"/>
              <a:t>learning rate schedulers</a:t>
            </a:r>
            <a:r>
              <a:rPr lang="en-US" sz="1200" dirty="0"/>
              <a:t> (a tool that </a:t>
            </a:r>
            <a:r>
              <a:rPr lang="en-US" sz="1200" b="0" dirty="0"/>
              <a:t>automatically changes the learning rate during training </a:t>
            </a:r>
            <a:r>
              <a:rPr lang="en-US" sz="1200" dirty="0"/>
              <a:t>depending on a rule or condition, e.g., </a:t>
            </a:r>
            <a:r>
              <a:rPr lang="en-US" sz="1200" dirty="0" err="1"/>
              <a:t>ReduceLROnPlateau</a:t>
            </a:r>
            <a:r>
              <a:rPr lang="en-US" sz="1200" dirty="0"/>
              <a:t>) ?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sz="1200" dirty="0">
                <a:sym typeface="Wingdings" panose="05000000000000000000" pitchFamily="2" charset="2"/>
              </a:rPr>
              <a:t> </a:t>
            </a:r>
            <a:r>
              <a:rPr lang="en-US" sz="1200" dirty="0"/>
              <a:t>or a </a:t>
            </a:r>
            <a:r>
              <a:rPr lang="en-US" sz="1200" b="1" dirty="0"/>
              <a:t>warm-up phase</a:t>
            </a:r>
            <a:r>
              <a:rPr lang="en-US" sz="1200" b="0" dirty="0"/>
              <a:t> (at the beginning of training, start with a very small </a:t>
            </a:r>
            <a:r>
              <a:rPr lang="en-US" sz="1200" b="0" dirty="0" err="1"/>
              <a:t>lr</a:t>
            </a:r>
            <a:r>
              <a:rPr lang="en-US" sz="1200" b="0" dirty="0"/>
              <a:t>, then gradually increase it to the target value) ?</a:t>
            </a:r>
          </a:p>
          <a:p>
            <a:pPr>
              <a:buNone/>
            </a:pPr>
            <a:endParaRPr lang="en-US" b="0" dirty="0"/>
          </a:p>
          <a:p>
            <a:r>
              <a:rPr lang="en-US" b="1" dirty="0"/>
              <a:t>Early stopping </a:t>
            </a:r>
            <a:r>
              <a:rPr lang="en-US" dirty="0"/>
              <a:t>(a regularization technique where you </a:t>
            </a:r>
            <a:r>
              <a:rPr lang="en-US" b="0" dirty="0"/>
              <a:t>stop training if the validation loss stops improving </a:t>
            </a:r>
            <a:r>
              <a:rPr lang="en-US" dirty="0"/>
              <a:t>after a certain number of epochs)</a:t>
            </a:r>
          </a:p>
          <a:p>
            <a:r>
              <a:rPr lang="en-US" dirty="0"/>
              <a:t>+ </a:t>
            </a:r>
            <a:r>
              <a:rPr lang="en-US" b="1" dirty="0"/>
              <a:t>patience</a:t>
            </a:r>
            <a:r>
              <a:rPr lang="en-US" dirty="0"/>
              <a:t> (stop training if </a:t>
            </a:r>
            <a:r>
              <a:rPr lang="en-US" dirty="0" err="1"/>
              <a:t>val</a:t>
            </a:r>
            <a:r>
              <a:rPr lang="en-US" dirty="0"/>
              <a:t> loss does not improve for x consecutive epochs). </a:t>
            </a:r>
            <a:r>
              <a:rPr lang="en-US" dirty="0">
                <a:sym typeface="Wingdings" panose="05000000000000000000" pitchFamily="2" charset="2"/>
              </a:rPr>
              <a:t> Prevent overfitting</a:t>
            </a:r>
            <a:endParaRPr lang="en-US" dirty="0"/>
          </a:p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3690F1-F802-465A-3579-7D8ECC31B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8022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F74C1-22B6-B3DA-3438-5211C1F18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466A328-8E29-2D12-DBAA-4DA5C3EE5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7D75634-5900-E227-A034-BC074CCEB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p"/>
            </a:pPr>
            <a:r>
              <a:rPr lang="en-US" dirty="0" err="1"/>
              <a:t>Vérifier</a:t>
            </a:r>
            <a:r>
              <a:rPr lang="en-US" dirty="0"/>
              <a:t> ZINB. Tester des </a:t>
            </a:r>
            <a:r>
              <a:rPr lang="en-US" dirty="0" err="1"/>
              <a:t>paramètres</a:t>
            </a:r>
            <a:r>
              <a:rPr lang="en-US" dirty="0"/>
              <a:t> </a:t>
            </a:r>
            <a:r>
              <a:rPr lang="en-US" dirty="0" err="1"/>
              <a:t>différents</a:t>
            </a:r>
            <a:r>
              <a:rPr lang="en-US" dirty="0"/>
              <a:t> ??</a:t>
            </a:r>
          </a:p>
          <a:p>
            <a:pPr marL="171450" indent="-171450">
              <a:buFont typeface="Wingdings" panose="05000000000000000000" pitchFamily="2" charset="2"/>
              <a:buChar char="p"/>
            </a:pPr>
            <a:r>
              <a:rPr lang="en-US" dirty="0"/>
              <a:t>Essayer loss </a:t>
            </a:r>
            <a:r>
              <a:rPr lang="en-US" dirty="0" err="1"/>
              <a:t>différentes</a:t>
            </a:r>
            <a:r>
              <a:rPr lang="en-US" dirty="0"/>
              <a:t> pour </a:t>
            </a:r>
            <a:r>
              <a:rPr lang="en-US" dirty="0" err="1"/>
              <a:t>chaque</a:t>
            </a:r>
            <a:r>
              <a:rPr lang="en-US" dirty="0"/>
              <a:t> AE</a:t>
            </a:r>
          </a:p>
          <a:p>
            <a:pPr marL="171450" indent="-171450">
              <a:buFont typeface="Wingdings" panose="05000000000000000000" pitchFamily="2" charset="2"/>
              <a:buChar char="p"/>
            </a:pPr>
            <a:endParaRPr lang="en-US" dirty="0"/>
          </a:p>
          <a:p>
            <a:pPr>
              <a:buNone/>
            </a:pPr>
            <a:r>
              <a:rPr lang="fr-FR" b="1" dirty="0"/>
              <a:t>ZINB </a:t>
            </a:r>
            <a:r>
              <a:rPr lang="fr-FR" b="1" dirty="0" err="1"/>
              <a:t>loss</a:t>
            </a:r>
            <a:r>
              <a:rPr lang="fr-FR" b="1" dirty="0"/>
              <a:t> (</a:t>
            </a:r>
            <a:r>
              <a:rPr lang="fr-FR" b="1" dirty="0" err="1"/>
              <a:t>Zero-Inflated</a:t>
            </a:r>
            <a:r>
              <a:rPr lang="fr-FR" b="1" dirty="0"/>
              <a:t> </a:t>
            </a:r>
            <a:r>
              <a:rPr lang="fr-FR" b="1" dirty="0" err="1"/>
              <a:t>Negative</a:t>
            </a:r>
            <a:r>
              <a:rPr lang="fr-FR" b="1" dirty="0"/>
              <a:t> Binomial)</a:t>
            </a:r>
            <a:r>
              <a:rPr lang="fr-FR" dirty="0"/>
              <a:t> pour entraîner tes </a:t>
            </a:r>
            <a:r>
              <a:rPr lang="fr-FR" dirty="0" err="1"/>
              <a:t>autoencodeurs</a:t>
            </a:r>
            <a:r>
              <a:rPr lang="fr-FR" dirty="0"/>
              <a:t> peut être </a:t>
            </a:r>
            <a:r>
              <a:rPr lang="fr-FR" b="1" dirty="0"/>
              <a:t>très pertinent</a:t>
            </a:r>
            <a:r>
              <a:rPr lang="fr-FR" dirty="0"/>
              <a:t>, </a:t>
            </a:r>
            <a:r>
              <a:rPr lang="fr-FR" b="1" dirty="0"/>
              <a:t>en particulier si tes données sont fortement clairsemées (</a:t>
            </a:r>
            <a:r>
              <a:rPr lang="fr-FR" b="1" dirty="0" err="1"/>
              <a:t>sparse</a:t>
            </a:r>
            <a:r>
              <a:rPr lang="fr-FR" b="1" dirty="0"/>
              <a:t>)</a:t>
            </a:r>
            <a:r>
              <a:rPr lang="fr-FR" dirty="0"/>
              <a:t>, comme c’est le cas pour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err="1"/>
              <a:t>cell_mut</a:t>
            </a:r>
            <a:r>
              <a:rPr lang="fr-FR" dirty="0"/>
              <a:t> (mutations binaires ou quasi-binaires, très clairsemées)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err="1"/>
              <a:t>drug_finger</a:t>
            </a:r>
            <a:r>
              <a:rPr lang="fr-FR" dirty="0"/>
              <a:t> (empreintes moléculaires binaires, très </a:t>
            </a:r>
            <a:r>
              <a:rPr lang="fr-FR" dirty="0" err="1"/>
              <a:t>sparse</a:t>
            </a:r>
            <a:r>
              <a:rPr lang="fr-FR" dirty="0"/>
              <a:t> aussi)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>
              <a:buNone/>
            </a:pPr>
            <a:r>
              <a:rPr lang="fr-FR" dirty="0"/>
              <a:t>La </a:t>
            </a:r>
            <a:r>
              <a:rPr lang="fr-FR" b="1" dirty="0"/>
              <a:t>ZINB</a:t>
            </a:r>
            <a:r>
              <a:rPr lang="fr-FR" dirty="0"/>
              <a:t> est un modèle de probabilité adapté à des </a:t>
            </a:r>
            <a:r>
              <a:rPr lang="fr-FR" b="1" dirty="0"/>
              <a:t>comptes discrets </a:t>
            </a:r>
            <a:r>
              <a:rPr lang="fr-FR" b="1" dirty="0" err="1"/>
              <a:t>surdispersés</a:t>
            </a:r>
            <a:r>
              <a:rPr lang="fr-FR" b="1" dirty="0"/>
              <a:t> avec excès de zéros</a:t>
            </a:r>
            <a:r>
              <a:rPr lang="fr-FR" dirty="0"/>
              <a:t>.</a:t>
            </a:r>
          </a:p>
          <a:p>
            <a:pPr>
              <a:buNone/>
            </a:pPr>
            <a:r>
              <a:rPr lang="fr-FR" dirty="0"/>
              <a:t>Il modélise la </a:t>
            </a:r>
            <a:r>
              <a:rPr lang="fr-FR" b="1" dirty="0"/>
              <a:t>probabilité d’observer un zéro</a:t>
            </a:r>
            <a:r>
              <a:rPr lang="fr-FR" dirty="0"/>
              <a:t> comme provenant de </a:t>
            </a:r>
            <a:r>
              <a:rPr lang="fr-FR" b="1" dirty="0"/>
              <a:t>deux sources</a:t>
            </a:r>
            <a:r>
              <a:rPr lang="fr-FR" dirty="0"/>
              <a:t> :</a:t>
            </a:r>
          </a:p>
          <a:p>
            <a:pPr>
              <a:buFont typeface="+mj-lt"/>
              <a:buAutoNum type="arabicPeriod"/>
            </a:pPr>
            <a:r>
              <a:rPr lang="fr-FR" b="1" dirty="0"/>
              <a:t>Un "processus de dropout"</a:t>
            </a:r>
            <a:r>
              <a:rPr lang="fr-FR" dirty="0"/>
              <a:t> (zéro structurel : le gène n’est jamais exprimé / la mutation n’a jamais lieu)</a:t>
            </a:r>
          </a:p>
          <a:p>
            <a:pPr>
              <a:buFont typeface="+mj-lt"/>
              <a:buAutoNum type="arabicPeriod"/>
            </a:pPr>
            <a:r>
              <a:rPr lang="fr-FR" b="1" dirty="0"/>
              <a:t>Un processus NB</a:t>
            </a:r>
            <a:r>
              <a:rPr lang="fr-FR" dirty="0"/>
              <a:t> (zéro attendu par une distribution NB avec un taux bas)</a:t>
            </a:r>
          </a:p>
          <a:p>
            <a:pPr>
              <a:buNone/>
            </a:pPr>
            <a:r>
              <a:rPr lang="fr-FR" b="1" dirty="0"/>
              <a:t>Forme</a:t>
            </a:r>
            <a:r>
              <a:rPr lang="fr-FR" dirty="0"/>
              <a:t> de la ZINB </a:t>
            </a:r>
            <a:r>
              <a:rPr lang="fr-FR" dirty="0" err="1"/>
              <a:t>loss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/>
              <a:t>Elle dépend de 3 paramètres que le modèle doit prédire pour chaque </a:t>
            </a:r>
            <a:r>
              <a:rPr lang="fr-FR" dirty="0" err="1"/>
              <a:t>feature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μ : moyenne (intensité)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θ : dispersion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π : probabilité que l’observation soit un "zéro excès" (dropout)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>
              <a:buNone/>
            </a:pPr>
            <a:r>
              <a:rPr lang="fr-FR" b="1" dirty="0"/>
              <a:t>✅ Adapté à des données comme </a:t>
            </a:r>
            <a:r>
              <a:rPr lang="fr-FR" b="1" dirty="0" err="1"/>
              <a:t>cell_mut</a:t>
            </a:r>
            <a:r>
              <a:rPr lang="fr-FR" b="1" dirty="0"/>
              <a:t> ou </a:t>
            </a:r>
            <a:r>
              <a:rPr lang="fr-FR" b="1" dirty="0" err="1"/>
              <a:t>drug_finger</a:t>
            </a:r>
            <a:endParaRPr lang="fr-FR" b="1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Ces données sont </a:t>
            </a:r>
            <a:r>
              <a:rPr lang="fr-FR" b="1" dirty="0"/>
              <a:t>extrêmement binaires ou quasi-binaires</a:t>
            </a:r>
            <a:r>
              <a:rPr lang="fr-FR" dirty="0"/>
              <a:t>, avec </a:t>
            </a:r>
            <a:r>
              <a:rPr lang="fr-FR" b="1" dirty="0"/>
              <a:t>énormément de zéros</a:t>
            </a:r>
            <a:r>
              <a:rPr lang="fr-FR" dirty="0"/>
              <a:t> (mutations absentes / bit non activé).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Les reconstructions classiques avec MSE ou même </a:t>
            </a:r>
            <a:r>
              <a:rPr lang="fr-FR" dirty="0" err="1"/>
              <a:t>binary</a:t>
            </a:r>
            <a:r>
              <a:rPr lang="fr-FR" dirty="0"/>
              <a:t> cross-</a:t>
            </a:r>
            <a:r>
              <a:rPr lang="fr-FR" dirty="0" err="1"/>
              <a:t>entropy</a:t>
            </a:r>
            <a:r>
              <a:rPr lang="fr-FR" dirty="0"/>
              <a:t> </a:t>
            </a:r>
            <a:r>
              <a:rPr lang="fr-FR" b="1" dirty="0"/>
              <a:t>n’exploitent pas la structure probabiliste sous-jacente</a:t>
            </a:r>
            <a:r>
              <a:rPr lang="fr-FR" dirty="0"/>
              <a:t>, surtout la dualité entre "zéro attendu" et "zéro par dropout".</a:t>
            </a:r>
          </a:p>
          <a:p>
            <a:pPr>
              <a:buNone/>
            </a:pPr>
            <a:r>
              <a:rPr lang="fr-FR" b="1" dirty="0"/>
              <a:t>✅ Apprentissage plus robuste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Le modèle </a:t>
            </a:r>
            <a:r>
              <a:rPr lang="fr-FR" b="1" dirty="0"/>
              <a:t>n’est pas pénalisé à outrance pour reconstruire des zéros</a:t>
            </a:r>
            <a:r>
              <a:rPr lang="fr-FR" dirty="0"/>
              <a:t>, car il apprend à </a:t>
            </a:r>
            <a:r>
              <a:rPr lang="fr-FR" b="1" dirty="0"/>
              <a:t>distinguer les zéros "réels" des zéros "</a:t>
            </a:r>
            <a:r>
              <a:rPr lang="fr-FR" b="1" dirty="0" err="1"/>
              <a:t>dropoutés</a:t>
            </a:r>
            <a:r>
              <a:rPr lang="fr-FR" b="1" dirty="0"/>
              <a:t>"</a:t>
            </a:r>
            <a:r>
              <a:rPr lang="fr-FR" dirty="0"/>
              <a:t>.</a:t>
            </a:r>
          </a:p>
          <a:p>
            <a:pPr>
              <a:buNone/>
            </a:pPr>
            <a:r>
              <a:rPr lang="fr-FR" b="1" dirty="0"/>
              <a:t>✅ Latents plus informatifs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ZINB encourage des représentations </a:t>
            </a:r>
            <a:r>
              <a:rPr lang="fr-FR" b="1" dirty="0"/>
              <a:t>moins triviales</a:t>
            </a:r>
            <a:r>
              <a:rPr lang="fr-FR" dirty="0"/>
              <a:t>, surtout en combinant μ, θ, π → cela enrichit la structure latente.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9BCD03-3A56-8A37-5A32-A31BD9DF9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4029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A288E-C15F-D57F-139C-1FEFD58AD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AA14612-D931-5A6A-C9D9-427871E66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A8EB27-D3AD-6700-4BA8-DF1636430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318624-C9C7-23B1-A887-9C7DA5620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3945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63849-20EC-A23F-69AF-FBFEB172A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071E07D-1530-3AFC-5C77-DED78B3B6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D4BC218-586D-86FB-0940-084EC2E4E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5FC5F4-B2B4-CEA2-1489-BE4577501B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904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DD597-E908-2AEC-638A-6CF975CDE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BF964EB-00D2-048F-A0EE-DCEF124878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BA04AB8-E4ED-3BF2-187F-0AA0917F1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64A538-8407-2752-F9F5-DEFADC41E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0511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49192-C1A3-6989-A0BF-C2D8F7B23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F65F2C-8F48-B10B-4153-D4987021FF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B003CC4-31EE-7DBC-529B-7266C33327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C76E3C-428E-E4D4-9179-E2D9BA5ADC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3744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2A2D4-4A72-3B10-E014-50CAF3454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38DF1D-10E6-68CF-A378-9733482FD8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FD0FC88-57C1-7089-8F0C-8995A1AF5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C192A3-8E9A-8E9A-A4C5-E8F7D7C15F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8651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3585F-BF5B-DB83-36F9-7E6B43883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73532A7-6711-B65F-F2CD-EBEC20A26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30914E-7763-4B54-D232-65BB2033D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DD1212-E932-BBDD-5051-74C103644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92079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F5E1C-F9D2-3A1B-366F-EA92B9CE9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679896E-3A1C-FE96-E4FD-B0FB1B558E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11F771E-7B1C-2D15-9E23-F284E1543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0152DE-A0CF-EE16-DE45-F78B27CE7F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39670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73F06-ECBE-8B74-0ADE-02BC01E6B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443DA5C-9B41-BC56-6F3B-7A940FC11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FFD052C-CFBB-85BC-0615-E60D70A21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28F135-6D09-5732-EAFB-E1365396A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15413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EFC15-28D5-666C-F91F-3C578B76E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81DEA2D-CE0B-C70E-BB76-38B342C37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D52683D-5AC1-5098-AAC5-A1FDDA3D5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3B37BB-2F07-F9C3-5165-430C8025F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2376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ECFBE-49D4-0CD2-CE9A-CB56551DF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41ACF4E-706B-BF18-27B3-09BEB75F9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CB29CDA-1B9C-921D-54A7-337536CD5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de diff notable</a:t>
            </a:r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FB7C71-8D76-A07A-9B6C-85972AD7F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54229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 je </a:t>
            </a:r>
            <a:r>
              <a:rPr lang="en-US" dirty="0" err="1"/>
              <a:t>fais</a:t>
            </a:r>
            <a:r>
              <a:rPr lang="en-US" dirty="0"/>
              <a:t> le </a:t>
            </a:r>
            <a:r>
              <a:rPr lang="en-US" dirty="0" err="1"/>
              <a:t>undersampler</a:t>
            </a:r>
            <a:r>
              <a:rPr lang="en-US" dirty="0"/>
              <a:t> sur script 3 AUPRC </a:t>
            </a:r>
            <a:r>
              <a:rPr lang="en-US" dirty="0" err="1"/>
              <a:t>serait</a:t>
            </a:r>
            <a:r>
              <a:rPr lang="en-US" dirty="0"/>
              <a:t> </a:t>
            </a:r>
            <a:r>
              <a:rPr lang="en-US" dirty="0" err="1"/>
              <a:t>meilleur</a:t>
            </a:r>
            <a:r>
              <a:rPr lang="en-US" dirty="0"/>
              <a:t> ?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30522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EF4BC-3F6B-9AE4-033D-9EA03854C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C0A5AE4-2154-93E0-ECA6-92B74663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B99BCEA-A8EB-F2BC-513B-0BF2C04D6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FBE6B6-B881-5F57-E7AF-8AEA2201A5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61158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6AC97-F294-0995-99D8-C05D87F0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D9EFBB8-A667-1617-7F93-1111A56441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272DF4-D428-085A-85F8-005C07138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244914-8825-004C-8BE8-B66BEF3D4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3463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273B2-AD83-F7A9-ACF2-153FF747F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B1A0675-DA09-983D-C4D8-64B5EB1AD0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8AC8AB7-90E5-AF84-DC6C-5CDA7AA18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45BF2B-D09D-C337-EE5F-561684F25C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6697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2D2D5-1D3A-B312-6941-DEF4B8D53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38EB700-52E1-BC34-7410-FBAD054DB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22ECEF9-16DE-8623-A6D7-5ADEF733D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F6EF6A-16CC-1DA3-1D7C-1F716ABEA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8977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41080-8C82-2BDB-F114-924E55370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5A22610-C468-BD98-B87B-D3235CB90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3B68F15-2E5B-3363-366E-7066B90A3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91A3EB-A315-D65B-6B40-D33388EC0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2959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2CBEA-7824-5E32-AC6F-D17405E6A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3DFA5A1-559C-BD25-34C9-53783DE66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30F6AFD-9DFB-686A-C79D-480DB786E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de diff notable</a:t>
            </a:r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2DC38C-601A-E2F3-3BEC-0834EBB2B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6147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C3E6D-DB3C-1AD8-8CFD-D8254F5CB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E820E0-9B07-5D0C-BE13-C8FAD412E3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ABD9E24-181B-FB83-2144-BCB3CDA7A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AC792B-CDCE-ACAA-5CD7-03FF84B79C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187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34B5B-9F78-5228-E91E-1769E0F7C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AA417A-A519-8379-767B-4970637BDF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68795CD-BDF1-99D2-41E5-67DFBF819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052A94-BEE6-9E84-6934-264142B17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1819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EF54A-BAF6-C36F-1B13-0D41C4FB7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7E0A0D-BBCC-9814-7AE2-453FC5628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6DF9CCB-1A5C-D842-647F-A19BF040D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8549E7-4C3E-E0E4-B6B0-461977B90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E0BA0-C55D-4029-B052-2D15195B3DA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131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D4DD61-5E14-252C-4D4F-FD25D8FA4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1CA54AC-AE8F-C0A3-CAC5-72CAF3BA8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704325-1CD9-0AA5-2949-B2BECA00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CA8F6-FDBB-491C-B9BE-E0F49644DE7E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B7FE81-0956-C757-B035-CF26824D8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C91EC4-FA13-60DB-A043-D09D646C9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AC03-F06E-409F-83C2-56EB08154B0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140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42224-BB72-B1D0-E241-8A4C17FB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585F7DF-6100-1E9D-CD4E-1CCAE4EE6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EC2C99-6C4E-B851-2D58-605352033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CA8F6-FDBB-491C-B9BE-E0F49644DE7E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698F89-6A29-A8CA-8FC9-15F5D114C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892EB4-C0B0-55D1-2CDF-BFD52012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AC03-F06E-409F-83C2-56EB08154B0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3654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3D5B905-083A-99CF-172A-C53B6E4A6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09B2A2-C52C-FEE2-7D19-5A4427F3C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6697B1-9A5B-38C6-8212-34EAE4C2D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CA8F6-FDBB-491C-B9BE-E0F49644DE7E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42FCD-5512-398F-506D-FDBB7499F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253771-AE73-C0C8-BB0C-EE3EE2855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AC03-F06E-409F-83C2-56EB08154B0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0542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33A9A-7EE2-EDFD-ADCB-F1DF4E4F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37D2AA-3599-308E-697F-BD45D0EBA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B90E4C-AAD0-D611-BC1D-12AAD1AF1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CA8F6-FDBB-491C-B9BE-E0F49644DE7E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930D53-D680-AFEF-97FA-8EA59829A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5D4068-87B8-AD80-8B40-618F924F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AC03-F06E-409F-83C2-56EB08154B0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247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85C6B5-6C36-92D4-61A7-3DD07E20F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A5EA37-322B-140E-B1EB-C4BE82823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4A1829-600A-688D-574D-4DEBBC4F7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CA8F6-FDBB-491C-B9BE-E0F49644DE7E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1C0240-081D-29C6-88F6-A669FE164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2D6DC9-43C0-2C39-086D-CB286818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AC03-F06E-409F-83C2-56EB08154B0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322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5DDFE5-F6A7-74B1-514C-7F52EC5B7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380898-3944-5204-AF6A-E471EC283D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48CE89E-296C-CB87-74E4-6A3046AEA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2FABFF-7B50-A97F-8CAD-B5F57EFA0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CA8F6-FDBB-491C-B9BE-E0F49644DE7E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912EF77-5229-C7C3-C960-3EA453D2A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6A5321-2B0D-4F67-5B43-33769F90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AC03-F06E-409F-83C2-56EB08154B0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0875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3B736F-C358-6C6B-4E3D-3CCAFB490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996BDF-83EF-32A8-A7E5-6BCC61664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688FFD9-167B-511A-5370-0C1C6F865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904E9F9-F4EA-A3E0-979D-85514BBE6F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AC21B26-B1B2-2630-CD5C-3B267F1773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FBBF4B4-0109-89E3-F7EC-0E0684E3A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CA8F6-FDBB-491C-B9BE-E0F49644DE7E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FF078CD-E2A9-3DE9-159C-CCF94B7C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EB5ED3E-907B-39B8-A07E-90383260D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AC03-F06E-409F-83C2-56EB08154B0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81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4A8775-A7FC-BE70-7C07-7D25FE1B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1C60B65-138E-1701-5381-D31FF00A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CA8F6-FDBB-491C-B9BE-E0F49644DE7E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06735C-AFBB-7E19-C342-08F9D04D7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667339-A26F-62B0-2B3D-03DAAE3D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AC03-F06E-409F-83C2-56EB08154B0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240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50EB2A9-816B-37FE-355D-D42EA5777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CA8F6-FDBB-491C-B9BE-E0F49644DE7E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EF6DBDF-D7BD-FE9C-5795-E73EB7827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E74821-2E8C-966A-B318-E6EBCEDC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AC03-F06E-409F-83C2-56EB08154B0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7859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4EBB0-9C57-FB33-B9F5-E41EF54D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7B4267-4269-9961-63EE-199C7746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58D9C5-84AF-2888-51D9-5A8F2700B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A93183-03AD-A56F-5504-1B192C927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CA8F6-FDBB-491C-B9BE-E0F49644DE7E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BBAEE42-2E5A-9BE6-76C5-AFD282DE5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FDFE74-2A58-A06B-D590-7CFC51DF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AC03-F06E-409F-83C2-56EB08154B0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842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79B4FA-EDCB-7B68-ADE3-CDC8AEF6A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7BB3C8F-6E73-7F14-A517-105E9893B4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E75D20-E4A3-C933-6483-194197E5F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821447-601F-1812-4513-0D567345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CA8F6-FDBB-491C-B9BE-E0F49644DE7E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13F059-EA33-B98B-CE9F-BFD1EDDC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F677E1-9E7D-43C7-49C4-AC313D53B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AC03-F06E-409F-83C2-56EB08154B0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1404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85F45E0-817F-796F-00AB-0D83F900C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D4607D-BC76-3A03-BE76-527C196BB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932780-A175-5451-1E08-C56739941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CA8F6-FDBB-491C-B9BE-E0F49644DE7E}" type="datetimeFigureOut">
              <a:rPr lang="en-CA" smtClean="0"/>
              <a:t>2025-06-27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16BEED-6F23-F478-99BA-AFC88D60A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337E07-42C3-ADE4-ABF0-5069F7D97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8AC03-F06E-409F-83C2-56EB08154B0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0088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4.png"/><Relationship Id="rId4" Type="http://schemas.openxmlformats.org/officeDocument/2006/relationships/image" Target="../media/image46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62.png"/><Relationship Id="rId4" Type="http://schemas.openxmlformats.org/officeDocument/2006/relationships/image" Target="../media/image33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5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68.png"/><Relationship Id="rId4" Type="http://schemas.openxmlformats.org/officeDocument/2006/relationships/image" Target="../media/image26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76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7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76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76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76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76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4.png"/><Relationship Id="rId10" Type="http://schemas.openxmlformats.org/officeDocument/2006/relationships/image" Target="../media/image76.png"/><Relationship Id="rId4" Type="http://schemas.openxmlformats.org/officeDocument/2006/relationships/image" Target="../media/image120.png"/><Relationship Id="rId9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76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43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3.png"/><Relationship Id="rId7" Type="http://schemas.openxmlformats.org/officeDocument/2006/relationships/image" Target="../media/image15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43.png"/><Relationship Id="rId10" Type="http://schemas.openxmlformats.org/officeDocument/2006/relationships/image" Target="../media/image159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15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EC75D4-57DE-663E-7B91-0B5A5C151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2EBCF31-342D-0326-98B8-07FE5D278E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273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E80FB-B0E7-C8FA-0426-E52FA00A0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FBD898A3-1FEE-96AF-DD3E-252BC616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8" y="4360883"/>
            <a:ext cx="3390309" cy="234440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1286377-19F5-FD9A-D862-FD99A70D0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55" y="1600125"/>
            <a:ext cx="3119676" cy="214387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9997FEF-D059-795F-75FE-D259970C5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Latent dim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0983B64-7DCF-D257-4694-0983C9125C44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100/25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16665F2-08AC-919C-78C0-DCAC449955B2}"/>
              </a:ext>
            </a:extLst>
          </p:cNvPr>
          <p:cNvSpPr txBox="1"/>
          <p:nvPr/>
        </p:nvSpPr>
        <p:spPr>
          <a:xfrm>
            <a:off x="0" y="-32426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50/50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0E0F897-18D1-BC3A-3F56-3ECDCFD2BD4A}"/>
              </a:ext>
            </a:extLst>
          </p:cNvPr>
          <p:cNvSpPr txBox="1"/>
          <p:nvPr/>
        </p:nvSpPr>
        <p:spPr>
          <a:xfrm>
            <a:off x="590214" y="1747574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dirty="0">
                <a:solidFill>
                  <a:srgbClr val="FF0000"/>
                </a:solidFill>
                <a:latin typeface="menlo"/>
              </a:rPr>
              <a:t>0.69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C9A68EA-EA08-0EB7-5889-57480F3D1ADC}"/>
              </a:ext>
            </a:extLst>
          </p:cNvPr>
          <p:cNvSpPr txBox="1"/>
          <p:nvPr/>
        </p:nvSpPr>
        <p:spPr>
          <a:xfrm>
            <a:off x="334149" y="4739604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0.96</a:t>
            </a:r>
            <a:endParaRPr lang="pl-PL" sz="1100" dirty="0">
              <a:latin typeface="menlo"/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0CCFD07-E7DD-27DF-3982-BE16C44E59BC}"/>
              </a:ext>
            </a:extLst>
          </p:cNvPr>
          <p:cNvCxnSpPr>
            <a:cxnSpLocks/>
          </p:cNvCxnSpPr>
          <p:nvPr/>
        </p:nvCxnSpPr>
        <p:spPr>
          <a:xfrm>
            <a:off x="6135692" y="1444902"/>
            <a:ext cx="0" cy="539315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au 33">
            <a:extLst>
              <a:ext uri="{FF2B5EF4-FFF2-40B4-BE49-F238E27FC236}">
                <a16:creationId xmlns:a16="http://schemas.microsoft.com/office/drawing/2014/main" id="{957B3AFA-503E-D10C-7CC7-925012FAD7AA}"/>
              </a:ext>
            </a:extLst>
          </p:cNvPr>
          <p:cNvGraphicFramePr>
            <a:graphicFrameLocks noGrp="1"/>
          </p:cNvGraphicFramePr>
          <p:nvPr/>
        </p:nvGraphicFramePr>
        <p:xfrm>
          <a:off x="3549972" y="5454876"/>
          <a:ext cx="1469390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230">
                  <a:extLst>
                    <a:ext uri="{9D8B030D-6E8A-4147-A177-3AD203B41FA5}">
                      <a16:colId xmlns:a16="http://schemas.microsoft.com/office/drawing/2014/main" val="302416103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198479082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AVG Accuracy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0.811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256631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0.878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95895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0.803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261019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162425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0.881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077515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0.866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925639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59465063"/>
                  </a:ext>
                </a:extLst>
              </a:tr>
            </a:tbl>
          </a:graphicData>
        </a:graphic>
      </p:graphicFrame>
      <p:pic>
        <p:nvPicPr>
          <p:cNvPr id="36" name="Image 35">
            <a:extLst>
              <a:ext uri="{FF2B5EF4-FFF2-40B4-BE49-F238E27FC236}">
                <a16:creationId xmlns:a16="http://schemas.microsoft.com/office/drawing/2014/main" id="{4429FB45-CF84-959D-BBFD-F31DFBC67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733" y="3677433"/>
            <a:ext cx="2242188" cy="167908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780E951F-7A83-9598-F492-DA6961B5A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7026" y="1477328"/>
            <a:ext cx="2633564" cy="210270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337B648-C27E-3000-E37C-D1C7777DA1C3}"/>
              </a:ext>
            </a:extLst>
          </p:cNvPr>
          <p:cNvSpPr txBox="1"/>
          <p:nvPr/>
        </p:nvSpPr>
        <p:spPr>
          <a:xfrm>
            <a:off x="3067126" y="749779"/>
            <a:ext cx="215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cell_latent_dim</a:t>
            </a:r>
            <a:r>
              <a:rPr lang="en-US" dirty="0"/>
              <a:t> =50</a:t>
            </a:r>
          </a:p>
          <a:p>
            <a:r>
              <a:rPr lang="en-US" dirty="0" err="1"/>
              <a:t>drug_latent_dim</a:t>
            </a:r>
            <a:r>
              <a:rPr lang="en-US" dirty="0"/>
              <a:t> =50</a:t>
            </a:r>
            <a:endParaRPr lang="en-CA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AC0D94B-9D57-02B8-E46D-2744245A95A4}"/>
              </a:ext>
            </a:extLst>
          </p:cNvPr>
          <p:cNvSpPr txBox="1"/>
          <p:nvPr/>
        </p:nvSpPr>
        <p:spPr>
          <a:xfrm>
            <a:off x="6613532" y="706238"/>
            <a:ext cx="216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cell_latent_dim</a:t>
            </a:r>
            <a:r>
              <a:rPr lang="en-US" dirty="0"/>
              <a:t> =100</a:t>
            </a:r>
          </a:p>
          <a:p>
            <a:r>
              <a:rPr lang="en-US" dirty="0" err="1"/>
              <a:t>Drug_latent_dim</a:t>
            </a:r>
            <a:r>
              <a:rPr lang="en-US" dirty="0"/>
              <a:t>=25</a:t>
            </a:r>
            <a:endParaRPr lang="en-CA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0D6D956-E2B2-AF56-B684-6297217032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361" y="1600125"/>
            <a:ext cx="3147384" cy="214387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45CAD48-57DD-3F5C-0CB0-829C57450E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9990" y="4380809"/>
            <a:ext cx="3373722" cy="232447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571DD9BC-05BD-B86C-2064-FCBE935F45DE}"/>
              </a:ext>
            </a:extLst>
          </p:cNvPr>
          <p:cNvSpPr txBox="1"/>
          <p:nvPr/>
        </p:nvSpPr>
        <p:spPr>
          <a:xfrm>
            <a:off x="8090388" y="1878379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dirty="0">
                <a:solidFill>
                  <a:srgbClr val="FF0000"/>
                </a:solidFill>
                <a:latin typeface="menlo"/>
              </a:rPr>
              <a:t>0.10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D18251F-C208-20BE-5BFA-B61508E34540}"/>
              </a:ext>
            </a:extLst>
          </p:cNvPr>
          <p:cNvSpPr txBox="1"/>
          <p:nvPr/>
        </p:nvSpPr>
        <p:spPr>
          <a:xfrm>
            <a:off x="6691328" y="4602795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solidFill>
                  <a:srgbClr val="00B050"/>
                </a:solidFill>
                <a:latin typeface="menlo"/>
              </a:rPr>
              <a:t>1.03</a:t>
            </a:r>
            <a:endParaRPr lang="pl-PL" sz="1100" dirty="0">
              <a:solidFill>
                <a:srgbClr val="00B050"/>
              </a:solidFill>
              <a:latin typeface="menlo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F114FA54-3E57-BC13-192D-DEF486964C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8413" y="3580032"/>
            <a:ext cx="2292678" cy="1656175"/>
          </a:xfrm>
          <a:prstGeom prst="rect">
            <a:avLst/>
          </a:prstGeom>
        </p:spPr>
      </p:pic>
      <p:graphicFrame>
        <p:nvGraphicFramePr>
          <p:cNvPr id="25" name="Tableau 24">
            <a:extLst>
              <a:ext uri="{FF2B5EF4-FFF2-40B4-BE49-F238E27FC236}">
                <a16:creationId xmlns:a16="http://schemas.microsoft.com/office/drawing/2014/main" id="{9F38E853-6999-EED8-94E8-CBFE96427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659325"/>
              </p:ext>
            </p:extLst>
          </p:nvPr>
        </p:nvGraphicFramePr>
        <p:xfrm>
          <a:off x="9921895" y="5425127"/>
          <a:ext cx="1500172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1870">
                  <a:extLst>
                    <a:ext uri="{9D8B030D-6E8A-4147-A177-3AD203B41FA5}">
                      <a16:colId xmlns:a16="http://schemas.microsoft.com/office/drawing/2014/main" val="361931109"/>
                    </a:ext>
                  </a:extLst>
                </a:gridCol>
                <a:gridCol w="508302">
                  <a:extLst>
                    <a:ext uri="{9D8B030D-6E8A-4147-A177-3AD203B41FA5}">
                      <a16:colId xmlns:a16="http://schemas.microsoft.com/office/drawing/2014/main" val="3554766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0.804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68161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0.809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382716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894766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0.821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440404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0.867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198843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0.845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641794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0.017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31827278"/>
                  </a:ext>
                </a:extLst>
              </a:tr>
            </a:tbl>
          </a:graphicData>
        </a:graphic>
      </p:graphicFrame>
      <p:pic>
        <p:nvPicPr>
          <p:cNvPr id="27" name="Image 26">
            <a:extLst>
              <a:ext uri="{FF2B5EF4-FFF2-40B4-BE49-F238E27FC236}">
                <a16:creationId xmlns:a16="http://schemas.microsoft.com/office/drawing/2014/main" id="{AEC6FE1E-F95B-8070-0CB4-EC222486E3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3712" y="1523849"/>
            <a:ext cx="2483402" cy="20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53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FABA5-A3BA-C7EC-5B6C-820B36063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>
            <a:extLst>
              <a:ext uri="{FF2B5EF4-FFF2-40B4-BE49-F238E27FC236}">
                <a16:creationId xmlns:a16="http://schemas.microsoft.com/office/drawing/2014/main" id="{326A4B18-328B-8D26-F43C-33141FBD3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835" y="1477328"/>
            <a:ext cx="2468555" cy="197641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C1AC4D7-24AD-7D90-8405-E2DB56E67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8" y="4360883"/>
            <a:ext cx="3390309" cy="234440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69D779C-9373-7AA1-7A13-C729B0CC3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55" y="1600125"/>
            <a:ext cx="3119676" cy="214387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ECB2A98-A886-A059-BBCE-BFB4DA12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Latent dim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BF75D10-7461-E620-221B-051954C7F249}"/>
              </a:ext>
            </a:extLst>
          </p:cNvPr>
          <p:cNvSpPr txBox="1"/>
          <p:nvPr/>
        </p:nvSpPr>
        <p:spPr>
          <a:xfrm>
            <a:off x="590214" y="1747574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dirty="0">
                <a:solidFill>
                  <a:srgbClr val="FF0000"/>
                </a:solidFill>
                <a:latin typeface="menlo"/>
              </a:rPr>
              <a:t>0.69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69A2AF8-8F1D-74CD-E538-9780AAC669A2}"/>
              </a:ext>
            </a:extLst>
          </p:cNvPr>
          <p:cNvSpPr txBox="1"/>
          <p:nvPr/>
        </p:nvSpPr>
        <p:spPr>
          <a:xfrm>
            <a:off x="334149" y="4739604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0.96</a:t>
            </a:r>
            <a:endParaRPr lang="pl-PL" sz="1100" dirty="0">
              <a:latin typeface="menlo"/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460E04C1-46CA-60B3-EAD5-202796022A0C}"/>
              </a:ext>
            </a:extLst>
          </p:cNvPr>
          <p:cNvCxnSpPr>
            <a:cxnSpLocks/>
          </p:cNvCxnSpPr>
          <p:nvPr/>
        </p:nvCxnSpPr>
        <p:spPr>
          <a:xfrm>
            <a:off x="6135692" y="1444902"/>
            <a:ext cx="0" cy="539315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au 33">
            <a:extLst>
              <a:ext uri="{FF2B5EF4-FFF2-40B4-BE49-F238E27FC236}">
                <a16:creationId xmlns:a16="http://schemas.microsoft.com/office/drawing/2014/main" id="{F432AE69-E26F-CCE5-41D7-48EBA3CAAAC3}"/>
              </a:ext>
            </a:extLst>
          </p:cNvPr>
          <p:cNvGraphicFramePr>
            <a:graphicFrameLocks noGrp="1"/>
          </p:cNvGraphicFramePr>
          <p:nvPr/>
        </p:nvGraphicFramePr>
        <p:xfrm>
          <a:off x="3549972" y="5454876"/>
          <a:ext cx="1469390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230">
                  <a:extLst>
                    <a:ext uri="{9D8B030D-6E8A-4147-A177-3AD203B41FA5}">
                      <a16:colId xmlns:a16="http://schemas.microsoft.com/office/drawing/2014/main" val="302416103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198479082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AVG Accuracy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0.811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256631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0.878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95895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0.803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261019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162425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0.881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077515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0.866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925639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59465063"/>
                  </a:ext>
                </a:extLst>
              </a:tr>
            </a:tbl>
          </a:graphicData>
        </a:graphic>
      </p:graphicFrame>
      <p:pic>
        <p:nvPicPr>
          <p:cNvPr id="36" name="Image 35">
            <a:extLst>
              <a:ext uri="{FF2B5EF4-FFF2-40B4-BE49-F238E27FC236}">
                <a16:creationId xmlns:a16="http://schemas.microsoft.com/office/drawing/2014/main" id="{23474603-CA70-B8C9-7E23-0913194A9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5733" y="3677433"/>
            <a:ext cx="2242188" cy="167908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07E1C850-0610-3F5E-396D-E7F2812BDE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7026" y="1477328"/>
            <a:ext cx="2633564" cy="210270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C30DE0A-F614-AC07-CA64-6B744569B789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700/25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AC93935-97D2-AD96-C548-7864BF54AD41}"/>
              </a:ext>
            </a:extLst>
          </p:cNvPr>
          <p:cNvSpPr txBox="1"/>
          <p:nvPr/>
        </p:nvSpPr>
        <p:spPr>
          <a:xfrm>
            <a:off x="0" y="-32426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50/50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0938FF-D4FE-558E-6689-1D81BDF468DA}"/>
              </a:ext>
            </a:extLst>
          </p:cNvPr>
          <p:cNvSpPr txBox="1"/>
          <p:nvPr/>
        </p:nvSpPr>
        <p:spPr>
          <a:xfrm>
            <a:off x="6613532" y="706238"/>
            <a:ext cx="216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cell_latent_dim</a:t>
            </a:r>
            <a:r>
              <a:rPr lang="en-US" dirty="0"/>
              <a:t> =700</a:t>
            </a:r>
          </a:p>
          <a:p>
            <a:r>
              <a:rPr lang="en-US" dirty="0" err="1"/>
              <a:t>Drug_latent_dim</a:t>
            </a:r>
            <a:r>
              <a:rPr lang="en-US" dirty="0"/>
              <a:t>=25</a:t>
            </a:r>
            <a:endParaRPr lang="en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04A5601-F013-FFEC-1C34-A14EEA775784}"/>
              </a:ext>
            </a:extLst>
          </p:cNvPr>
          <p:cNvSpPr txBox="1"/>
          <p:nvPr/>
        </p:nvSpPr>
        <p:spPr>
          <a:xfrm>
            <a:off x="3067126" y="749779"/>
            <a:ext cx="215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cell_latent_dim</a:t>
            </a:r>
            <a:r>
              <a:rPr lang="en-US" dirty="0"/>
              <a:t> =50</a:t>
            </a:r>
          </a:p>
          <a:p>
            <a:r>
              <a:rPr lang="en-US" dirty="0" err="1"/>
              <a:t>drug_latent_dim</a:t>
            </a:r>
            <a:r>
              <a:rPr lang="en-US" dirty="0"/>
              <a:t> =50</a:t>
            </a:r>
            <a:endParaRPr lang="en-CA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D226A6F-BC47-B494-27A9-41FC4B08A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5019" y="1477328"/>
            <a:ext cx="3278090" cy="23010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A0182D6-5091-B236-55CE-FDA2476EE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1300" y="4352918"/>
            <a:ext cx="3390322" cy="239776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3026C2E-9CA9-0B11-5F73-B3D42B851B17}"/>
              </a:ext>
            </a:extLst>
          </p:cNvPr>
          <p:cNvSpPr txBox="1"/>
          <p:nvPr/>
        </p:nvSpPr>
        <p:spPr>
          <a:xfrm>
            <a:off x="8279525" y="1747574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dirty="0">
                <a:solidFill>
                  <a:srgbClr val="FF0000"/>
                </a:solidFill>
                <a:latin typeface="menlo"/>
              </a:rPr>
              <a:t>3.04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8F479AB-4B30-9098-7105-7EE8F67F579A}"/>
              </a:ext>
            </a:extLst>
          </p:cNvPr>
          <p:cNvSpPr txBox="1"/>
          <p:nvPr/>
        </p:nvSpPr>
        <p:spPr>
          <a:xfrm>
            <a:off x="8774380" y="4718012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1.04</a:t>
            </a:r>
            <a:endParaRPr lang="pl-PL" sz="1100" dirty="0">
              <a:latin typeface="menlo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189BC77F-4E69-B3D5-5E34-A5CAFE7975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7348" y="3429000"/>
            <a:ext cx="2284652" cy="1734643"/>
          </a:xfrm>
          <a:prstGeom prst="rect">
            <a:avLst/>
          </a:prstGeom>
        </p:spPr>
      </p:pic>
      <p:graphicFrame>
        <p:nvGraphicFramePr>
          <p:cNvPr id="32" name="Tableau 31">
            <a:extLst>
              <a:ext uri="{FF2B5EF4-FFF2-40B4-BE49-F238E27FC236}">
                <a16:creationId xmlns:a16="http://schemas.microsoft.com/office/drawing/2014/main" id="{8F919A5C-32BC-12E3-29F2-B87A17820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246798"/>
              </p:ext>
            </p:extLst>
          </p:nvPr>
        </p:nvGraphicFramePr>
        <p:xfrm>
          <a:off x="10165114" y="5380672"/>
          <a:ext cx="1495995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8050">
                  <a:extLst>
                    <a:ext uri="{9D8B030D-6E8A-4147-A177-3AD203B41FA5}">
                      <a16:colId xmlns:a16="http://schemas.microsoft.com/office/drawing/2014/main" val="126514046"/>
                    </a:ext>
                  </a:extLst>
                </a:gridCol>
                <a:gridCol w="587945">
                  <a:extLst>
                    <a:ext uri="{9D8B030D-6E8A-4147-A177-3AD203B41FA5}">
                      <a16:colId xmlns:a16="http://schemas.microsoft.com/office/drawing/2014/main" val="301816089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0.797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572733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0.769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539004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0.852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786230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0.809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953507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0.889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66616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0.879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09038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0.011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27595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726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54F32-D81C-4620-917A-C25A9B9F1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CDD094-6856-C581-4BF0-067A54884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Weighted MSE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F89219D-EB5D-09C2-BAA0-01ABE9277237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FF0000"/>
                </a:solidFill>
              </a:rPr>
              <a:t>Weighted MSE, alpha = 3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65ABFFF-5E9E-6016-F77E-F57AC9991C0E}"/>
              </a:ext>
            </a:extLst>
          </p:cNvPr>
          <p:cNvSpPr txBox="1"/>
          <p:nvPr/>
        </p:nvSpPr>
        <p:spPr>
          <a:xfrm>
            <a:off x="0" y="-32426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FF000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D3FB65A-5CB4-0EF2-AAB9-C8190D5A9A01}"/>
              </a:ext>
            </a:extLst>
          </p:cNvPr>
          <p:cNvSpPr txBox="1"/>
          <p:nvPr/>
        </p:nvSpPr>
        <p:spPr>
          <a:xfrm>
            <a:off x="3067126" y="749779"/>
            <a:ext cx="2550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Alpha = 1 (standard MSE)</a:t>
            </a:r>
            <a:endParaRPr lang="en-CA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3C45D07-12E4-711D-7EA5-66065E98DA85}"/>
              </a:ext>
            </a:extLst>
          </p:cNvPr>
          <p:cNvSpPr txBox="1"/>
          <p:nvPr/>
        </p:nvSpPr>
        <p:spPr>
          <a:xfrm>
            <a:off x="6613532" y="706238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Alpha = 3</a:t>
            </a:r>
            <a:endParaRPr lang="en-CA" dirty="0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EB12DD4-662D-AC82-D1A0-4162D5172B16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983237"/>
            <a:ext cx="39692" cy="585482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A8F4C8E-231D-330E-DE8C-71F5823B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4" y="1592648"/>
            <a:ext cx="4177000" cy="255492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30F0297-7FF9-8FCD-FF05-18834917F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2" y="4223021"/>
            <a:ext cx="4257040" cy="261503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1358568-BB84-9D19-54A6-36CBCF2C6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320" y="1552858"/>
            <a:ext cx="4066763" cy="251918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82D6AEB-3283-3B6A-EA1B-AC55CB0D5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5096" y="4147570"/>
            <a:ext cx="4206987" cy="25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0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DDA18-F9C7-D6B3-3EF0-5051B0BDD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36B8417F-D68F-5AF6-26CA-52378788F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45" y="4354128"/>
            <a:ext cx="3341059" cy="239801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1F9CAAF-2565-9177-F733-40B537303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605" y="1546915"/>
            <a:ext cx="3474338" cy="2398018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B3E15F1-BF97-4378-9A11-51D814153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76861"/>
            <a:ext cx="3341058" cy="239801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81EA34E-7DF0-474A-5D57-CEEB15954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26" y="1444902"/>
            <a:ext cx="3241632" cy="226282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A2EA1BF-BFD9-973D-9C9B-5399B5CA3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Weighted MSE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DA2D978-A95E-0D00-8EC6-8AB88BE46D16}"/>
              </a:ext>
            </a:extLst>
          </p:cNvPr>
          <p:cNvSpPr txBox="1"/>
          <p:nvPr/>
        </p:nvSpPr>
        <p:spPr>
          <a:xfrm>
            <a:off x="1407308" y="1672492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dirty="0">
                <a:solidFill>
                  <a:srgbClr val="00B050"/>
                </a:solidFill>
                <a:latin typeface="menlo"/>
              </a:rPr>
              <a:t>1.4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B91094-25F0-9FF3-90D6-C2675F52F990}"/>
              </a:ext>
            </a:extLst>
          </p:cNvPr>
          <p:cNvSpPr txBox="1"/>
          <p:nvPr/>
        </p:nvSpPr>
        <p:spPr>
          <a:xfrm>
            <a:off x="2023649" y="4609031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0.81</a:t>
            </a:r>
            <a:endParaRPr lang="pl-PL" sz="1100" dirty="0">
              <a:latin typeface="menlo"/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8A04B9D-3C60-A80B-FC35-FE3DC10437C3}"/>
              </a:ext>
            </a:extLst>
          </p:cNvPr>
          <p:cNvCxnSpPr>
            <a:cxnSpLocks/>
          </p:cNvCxnSpPr>
          <p:nvPr/>
        </p:nvCxnSpPr>
        <p:spPr>
          <a:xfrm>
            <a:off x="6135692" y="1444902"/>
            <a:ext cx="0" cy="539315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C6C017F8-0240-AD3A-FA4B-F6F24A4710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0005" y="3610820"/>
            <a:ext cx="2139118" cy="1600535"/>
          </a:xfrm>
          <a:prstGeom prst="rect">
            <a:avLst/>
          </a:prstGeom>
          <a:ln w="28575">
            <a:noFill/>
          </a:ln>
        </p:spPr>
      </p:pic>
      <p:graphicFrame>
        <p:nvGraphicFramePr>
          <p:cNvPr id="24" name="Tableau 23">
            <a:extLst>
              <a:ext uri="{FF2B5EF4-FFF2-40B4-BE49-F238E27FC236}">
                <a16:creationId xmlns:a16="http://schemas.microsoft.com/office/drawing/2014/main" id="{D7F66B1F-EB54-531A-3624-E68011BB9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420192"/>
              </p:ext>
            </p:extLst>
          </p:nvPr>
        </p:nvGraphicFramePr>
        <p:xfrm>
          <a:off x="3447389" y="5400603"/>
          <a:ext cx="1530350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230">
                  <a:extLst>
                    <a:ext uri="{9D8B030D-6E8A-4147-A177-3AD203B41FA5}">
                      <a16:colId xmlns:a16="http://schemas.microsoft.com/office/drawing/2014/main" val="1572770963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57308513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effectLst/>
                        </a:rPr>
                        <a:t>0.817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762527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87999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87232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574217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0.882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936274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0.873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048944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63971226"/>
                  </a:ext>
                </a:extLst>
              </a:tr>
            </a:tbl>
          </a:graphicData>
        </a:graphic>
      </p:graphicFrame>
      <p:pic>
        <p:nvPicPr>
          <p:cNvPr id="30" name="Image 29">
            <a:extLst>
              <a:ext uri="{FF2B5EF4-FFF2-40B4-BE49-F238E27FC236}">
                <a16:creationId xmlns:a16="http://schemas.microsoft.com/office/drawing/2014/main" id="{AE321E74-7040-438F-0924-3D246730AD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8828" y="1546915"/>
            <a:ext cx="2380375" cy="190906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E0B49EF-2CA4-2AF6-5093-904F42C91E68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FF0000"/>
                </a:solidFill>
              </a:rPr>
              <a:t>Weighted MSE, alpha = 3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A8E5A35-EA2F-4FD6-0119-77ED151ABE6F}"/>
              </a:ext>
            </a:extLst>
          </p:cNvPr>
          <p:cNvSpPr txBox="1"/>
          <p:nvPr/>
        </p:nvSpPr>
        <p:spPr>
          <a:xfrm>
            <a:off x="0" y="-32426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FF000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36B1A0-CB75-4968-08AC-814F09C81B6D}"/>
              </a:ext>
            </a:extLst>
          </p:cNvPr>
          <p:cNvSpPr txBox="1"/>
          <p:nvPr/>
        </p:nvSpPr>
        <p:spPr>
          <a:xfrm>
            <a:off x="3067126" y="749779"/>
            <a:ext cx="2550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Alpha = 1 (standard MSE)</a:t>
            </a:r>
            <a:endParaRPr lang="en-CA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5776C92-EC59-1B8A-506D-20033331C905}"/>
              </a:ext>
            </a:extLst>
          </p:cNvPr>
          <p:cNvSpPr txBox="1"/>
          <p:nvPr/>
        </p:nvSpPr>
        <p:spPr>
          <a:xfrm>
            <a:off x="6613532" y="706238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Alpha = 3</a:t>
            </a:r>
            <a:endParaRPr lang="en-CA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2E0EAEA-08D3-B5FE-67F9-D77532382B9E}"/>
              </a:ext>
            </a:extLst>
          </p:cNvPr>
          <p:cNvSpPr txBox="1"/>
          <p:nvPr/>
        </p:nvSpPr>
        <p:spPr>
          <a:xfrm>
            <a:off x="8332776" y="1824631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dirty="0">
                <a:latin typeface="menlo"/>
              </a:rPr>
              <a:t>2.35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F4401A3-446B-FF21-128E-D151B4282C91}"/>
              </a:ext>
            </a:extLst>
          </p:cNvPr>
          <p:cNvSpPr txBox="1"/>
          <p:nvPr/>
        </p:nvSpPr>
        <p:spPr>
          <a:xfrm>
            <a:off x="7997496" y="4739836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0.81</a:t>
            </a:r>
            <a:endParaRPr lang="pl-PL" sz="1100" dirty="0">
              <a:latin typeface="menlo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7337C9CA-8775-66D6-892B-5CF351AE91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6943" y="3541254"/>
            <a:ext cx="2308390" cy="1730476"/>
          </a:xfrm>
          <a:prstGeom prst="rect">
            <a:avLst/>
          </a:prstGeom>
        </p:spPr>
      </p:pic>
      <p:graphicFrame>
        <p:nvGraphicFramePr>
          <p:cNvPr id="27" name="Tableau 26">
            <a:extLst>
              <a:ext uri="{FF2B5EF4-FFF2-40B4-BE49-F238E27FC236}">
                <a16:creationId xmlns:a16="http://schemas.microsoft.com/office/drawing/2014/main" id="{A5FE4801-FD9B-5981-A7AA-B15FFDE6D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614777"/>
              </p:ext>
            </p:extLst>
          </p:nvPr>
        </p:nvGraphicFramePr>
        <p:xfrm>
          <a:off x="9809478" y="5387154"/>
          <a:ext cx="1631950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1870">
                  <a:extLst>
                    <a:ext uri="{9D8B030D-6E8A-4147-A177-3AD203B41FA5}">
                      <a16:colId xmlns:a16="http://schemas.microsoft.com/office/drawing/2014/main" val="93840779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1051293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0.807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739543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0.820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946021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561323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0.825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486146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0.870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388511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0.859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55359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0.013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98032283"/>
                  </a:ext>
                </a:extLst>
              </a:tr>
            </a:tbl>
          </a:graphicData>
        </a:graphic>
      </p:graphicFrame>
      <p:pic>
        <p:nvPicPr>
          <p:cNvPr id="33" name="Image 32">
            <a:extLst>
              <a:ext uri="{FF2B5EF4-FFF2-40B4-BE49-F238E27FC236}">
                <a16:creationId xmlns:a16="http://schemas.microsoft.com/office/drawing/2014/main" id="{BEF994BC-936E-5FAD-6167-04E91FEBB8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4967" y="1586270"/>
            <a:ext cx="2447387" cy="1954984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4020330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1DAA2-2D1B-0044-6F34-4B5C9FD32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E2A87806-8075-88A9-8C54-AAEE33022DB6}"/>
              </a:ext>
            </a:extLst>
          </p:cNvPr>
          <p:cNvCxnSpPr>
            <a:cxnSpLocks/>
          </p:cNvCxnSpPr>
          <p:nvPr/>
        </p:nvCxnSpPr>
        <p:spPr>
          <a:xfrm>
            <a:off x="6135692" y="1444902"/>
            <a:ext cx="0" cy="539315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re 1">
            <a:extLst>
              <a:ext uri="{FF2B5EF4-FFF2-40B4-BE49-F238E27FC236}">
                <a16:creationId xmlns:a16="http://schemas.microsoft.com/office/drawing/2014/main" id="{BC0F2E3A-B77C-F64C-E51C-E97DDDDB7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Dropout regularization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CEECC14-02CD-0113-6A45-AF5416BE53DE}"/>
              </a:ext>
            </a:extLst>
          </p:cNvPr>
          <p:cNvSpPr txBox="1"/>
          <p:nvPr/>
        </p:nvSpPr>
        <p:spPr>
          <a:xfrm>
            <a:off x="7162374" y="864961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Dropout</a:t>
            </a:r>
            <a:endParaRPr lang="en-CA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58E03398-2A06-54E5-0015-3643CFB86DE7}"/>
              </a:ext>
            </a:extLst>
          </p:cNvPr>
          <p:cNvSpPr txBox="1"/>
          <p:nvPr/>
        </p:nvSpPr>
        <p:spPr>
          <a:xfrm>
            <a:off x="3588549" y="87860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  <a:endParaRPr lang="en-CA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30A3101-1561-5764-76B4-0253EDC692FA}"/>
              </a:ext>
            </a:extLst>
          </p:cNvPr>
          <p:cNvSpPr txBox="1"/>
          <p:nvPr/>
        </p:nvSpPr>
        <p:spPr>
          <a:xfrm>
            <a:off x="-2414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3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FF0000"/>
                </a:solidFill>
              </a:rPr>
              <a:t>Dropout 0.1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7C887238-FFF6-4BEB-13E9-E872CB504C8E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3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FF0000"/>
                </a:solidFill>
              </a:rPr>
              <a:t>No dropout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B583A5F2-E420-DDB5-3FBE-8BCABF26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45" y="1552858"/>
            <a:ext cx="4066763" cy="2519182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BF5EDB0E-43FE-2901-8D94-F6CC1C8F4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21" y="4147570"/>
            <a:ext cx="4206987" cy="2566975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572BD254-7783-9EFB-4A19-3084C3D06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520" y="1624091"/>
            <a:ext cx="4278094" cy="2591026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32004E04-6509-A432-D633-C2785813BD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934" y="4233954"/>
            <a:ext cx="4278316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2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6117E-9EE3-DFBF-BFBC-EB8DFD429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5A2B0-AA42-7810-0B7F-7CD94053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Dropout regularization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48ACDDF-4A6F-EF08-10DD-6B02FDFB448B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3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FF0000"/>
                </a:solidFill>
              </a:rPr>
              <a:t>No dropout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8EAB13-A8CD-4BF0-69D2-FCB0B155C581}"/>
              </a:ext>
            </a:extLst>
          </p:cNvPr>
          <p:cNvSpPr txBox="1"/>
          <p:nvPr/>
        </p:nvSpPr>
        <p:spPr>
          <a:xfrm>
            <a:off x="7162374" y="864961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Dropout</a:t>
            </a:r>
            <a:endParaRPr lang="en-CA" dirty="0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7F64ECAF-99DD-692B-4140-241252B10B49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983237"/>
            <a:ext cx="39692" cy="585482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4BE283C5-B2B9-682A-55A7-D86AE03F2D58}"/>
              </a:ext>
            </a:extLst>
          </p:cNvPr>
          <p:cNvSpPr txBox="1"/>
          <p:nvPr/>
        </p:nvSpPr>
        <p:spPr>
          <a:xfrm>
            <a:off x="3588549" y="87860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  <a:endParaRPr lang="en-CA" dirty="0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98D75BEA-D3A6-B3FA-3B33-98C4B7D7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91" y="4319843"/>
            <a:ext cx="3341059" cy="239801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E0C7D1D-48CE-48FB-5B53-67D7A2343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51" y="1512630"/>
            <a:ext cx="3474338" cy="23980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E2AB2E5-9EAA-25B2-3766-61F4444651FA}"/>
              </a:ext>
            </a:extLst>
          </p:cNvPr>
          <p:cNvSpPr txBox="1"/>
          <p:nvPr/>
        </p:nvSpPr>
        <p:spPr>
          <a:xfrm>
            <a:off x="-2414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3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FF0000"/>
                </a:solidFill>
              </a:rPr>
              <a:t>Dropout 0.1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B3E7C41-0D39-97D1-1D27-AF525901BD98}"/>
              </a:ext>
            </a:extLst>
          </p:cNvPr>
          <p:cNvSpPr txBox="1"/>
          <p:nvPr/>
        </p:nvSpPr>
        <p:spPr>
          <a:xfrm>
            <a:off x="1961542" y="4705551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0.81</a:t>
            </a:r>
            <a:endParaRPr lang="pl-PL" sz="1100" dirty="0">
              <a:latin typeface="menlo"/>
            </a:endParaRP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B4DEBD98-4ED8-68EC-12FF-BDE7C4E53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989" y="3506969"/>
            <a:ext cx="2308390" cy="1730476"/>
          </a:xfrm>
          <a:prstGeom prst="rect">
            <a:avLst/>
          </a:prstGeom>
        </p:spPr>
      </p:pic>
      <p:graphicFrame>
        <p:nvGraphicFramePr>
          <p:cNvPr id="38" name="Tableau 37">
            <a:extLst>
              <a:ext uri="{FF2B5EF4-FFF2-40B4-BE49-F238E27FC236}">
                <a16:creationId xmlns:a16="http://schemas.microsoft.com/office/drawing/2014/main" id="{AA0182A6-0BE9-2B30-7A2D-7F7BE6DD2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898851"/>
              </p:ext>
            </p:extLst>
          </p:nvPr>
        </p:nvGraphicFramePr>
        <p:xfrm>
          <a:off x="3773524" y="5352869"/>
          <a:ext cx="1631950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1870">
                  <a:extLst>
                    <a:ext uri="{9D8B030D-6E8A-4147-A177-3AD203B41FA5}">
                      <a16:colId xmlns:a16="http://schemas.microsoft.com/office/drawing/2014/main" val="93840779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1051293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0.807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739543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0.820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946021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561323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0.825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486146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0.870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388511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0.859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55359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0.013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98032283"/>
                  </a:ext>
                </a:extLst>
              </a:tr>
            </a:tbl>
          </a:graphicData>
        </a:graphic>
      </p:graphicFrame>
      <p:pic>
        <p:nvPicPr>
          <p:cNvPr id="39" name="Image 38">
            <a:extLst>
              <a:ext uri="{FF2B5EF4-FFF2-40B4-BE49-F238E27FC236}">
                <a16:creationId xmlns:a16="http://schemas.microsoft.com/office/drawing/2014/main" id="{4B974F8F-5A89-4BB6-DADC-BF48B9A77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9013" y="1551985"/>
            <a:ext cx="2447387" cy="1954984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9FFFFA2D-41E0-5B2A-1A25-E452F8F8CB0C}"/>
              </a:ext>
            </a:extLst>
          </p:cNvPr>
          <p:cNvSpPr txBox="1"/>
          <p:nvPr/>
        </p:nvSpPr>
        <p:spPr>
          <a:xfrm>
            <a:off x="2349364" y="1912031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dirty="0">
                <a:latin typeface="menlo"/>
              </a:rPr>
              <a:t>2.35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DFFA8899-E6D6-4E19-BDEB-F44117502C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119" y="1571302"/>
            <a:ext cx="3401890" cy="2339346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DB008786-3592-667F-A53F-5DC185313C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6386" y="4366945"/>
            <a:ext cx="3391742" cy="2349465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252D74BB-51A9-CCF7-3B37-321AA7F002C0}"/>
              </a:ext>
            </a:extLst>
          </p:cNvPr>
          <p:cNvSpPr txBox="1"/>
          <p:nvPr/>
        </p:nvSpPr>
        <p:spPr>
          <a:xfrm>
            <a:off x="6598123" y="4574746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solidFill>
                  <a:srgbClr val="00B050"/>
                </a:solidFill>
                <a:latin typeface="menlo"/>
              </a:rPr>
              <a:t>1.3</a:t>
            </a:r>
            <a:endParaRPr lang="pl-PL" sz="1100" dirty="0">
              <a:solidFill>
                <a:srgbClr val="00B050"/>
              </a:solidFill>
              <a:latin typeface="menlo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AFAA199-D8B4-DE08-FF3D-1FF4EEF5C24B}"/>
              </a:ext>
            </a:extLst>
          </p:cNvPr>
          <p:cNvSpPr txBox="1"/>
          <p:nvPr/>
        </p:nvSpPr>
        <p:spPr>
          <a:xfrm>
            <a:off x="7549959" y="1792459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dirty="0">
                <a:latin typeface="menlo"/>
              </a:rPr>
              <a:t>2.9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12D9C960-AFD1-25D0-1150-2CC8FDF1AD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8436" y="1571302"/>
            <a:ext cx="2581264" cy="2038267"/>
          </a:xfrm>
          <a:prstGeom prst="rect">
            <a:avLst/>
          </a:prstGeom>
        </p:spPr>
      </p:pic>
      <p:graphicFrame>
        <p:nvGraphicFramePr>
          <p:cNvPr id="49" name="Tableau 48">
            <a:extLst>
              <a:ext uri="{FF2B5EF4-FFF2-40B4-BE49-F238E27FC236}">
                <a16:creationId xmlns:a16="http://schemas.microsoft.com/office/drawing/2014/main" id="{8DA890FE-BAE4-4A2B-F165-B081A17A8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235731"/>
              </p:ext>
            </p:extLst>
          </p:nvPr>
        </p:nvGraphicFramePr>
        <p:xfrm>
          <a:off x="9842636" y="5237445"/>
          <a:ext cx="1374150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9950">
                  <a:extLst>
                    <a:ext uri="{9D8B030D-6E8A-4147-A177-3AD203B41FA5}">
                      <a16:colId xmlns:a16="http://schemas.microsoft.com/office/drawing/2014/main" val="3653001198"/>
                    </a:ext>
                  </a:extLst>
                </a:gridCol>
                <a:gridCol w="504200">
                  <a:extLst>
                    <a:ext uri="{9D8B030D-6E8A-4147-A177-3AD203B41FA5}">
                      <a16:colId xmlns:a16="http://schemas.microsoft.com/office/drawing/2014/main" val="145121988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effectLst/>
                        </a:rPr>
                        <a:t>0.826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67929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0.858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91491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959313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0.847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461941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0.877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504312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0.860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943756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0467848"/>
                  </a:ext>
                </a:extLst>
              </a:tr>
            </a:tbl>
          </a:graphicData>
        </a:graphic>
      </p:graphicFrame>
      <p:pic>
        <p:nvPicPr>
          <p:cNvPr id="51" name="Image 50">
            <a:extLst>
              <a:ext uri="{FF2B5EF4-FFF2-40B4-BE49-F238E27FC236}">
                <a16:creationId xmlns:a16="http://schemas.microsoft.com/office/drawing/2014/main" id="{BE911E87-14E5-5812-4B0B-A3FD654268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5750" y="3647226"/>
            <a:ext cx="1973580" cy="14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73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A99D8-6348-2F3D-CEEE-0CB02EF16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48D01D9-F047-8D97-0FE2-ABA7EE28679F}"/>
              </a:ext>
            </a:extLst>
          </p:cNvPr>
          <p:cNvSpPr txBox="1"/>
          <p:nvPr/>
        </p:nvSpPr>
        <p:spPr>
          <a:xfrm>
            <a:off x="38516" y="41568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FF0000"/>
                </a:solidFill>
              </a:rPr>
              <a:t>Weighted MSE, alpha = 3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No dropout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485DBDE-4ED1-67A2-E653-6CB4FD54EC21}"/>
              </a:ext>
            </a:extLst>
          </p:cNvPr>
          <p:cNvCxnSpPr>
            <a:cxnSpLocks/>
          </p:cNvCxnSpPr>
          <p:nvPr/>
        </p:nvCxnSpPr>
        <p:spPr>
          <a:xfrm>
            <a:off x="6135692" y="1444902"/>
            <a:ext cx="0" cy="539315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re 1">
            <a:extLst>
              <a:ext uri="{FF2B5EF4-FFF2-40B4-BE49-F238E27FC236}">
                <a16:creationId xmlns:a16="http://schemas.microsoft.com/office/drawing/2014/main" id="{75436330-79B8-0D7E-96A9-F5B6EE27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92" y="-34065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Weighted MSE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9328420-998A-435B-49B2-52EC34F08C98}"/>
              </a:ext>
            </a:extLst>
          </p:cNvPr>
          <p:cNvSpPr txBox="1"/>
          <p:nvPr/>
        </p:nvSpPr>
        <p:spPr>
          <a:xfrm>
            <a:off x="3270541" y="1075570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Alpha = 3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5D716C0-DB97-ED00-5F55-23DC95229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6" y="1675949"/>
            <a:ext cx="4278094" cy="259102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1C07485-99F9-6B84-A67F-8BC26ECC7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54" y="4266975"/>
            <a:ext cx="4278316" cy="25910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99D6CE5-572B-BE5F-0F27-35F219048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015" y="1570396"/>
            <a:ext cx="4340957" cy="2600885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9E26350-596A-B18D-3094-3C36B4602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446" y="4296775"/>
            <a:ext cx="4278094" cy="2600886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F08ED37-44B5-7A11-4646-019E1290F796}"/>
              </a:ext>
            </a:extLst>
          </p:cNvPr>
          <p:cNvSpPr txBox="1"/>
          <p:nvPr/>
        </p:nvSpPr>
        <p:spPr>
          <a:xfrm>
            <a:off x="8058673" y="1075570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Alpha =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E71A41-D13B-0649-7E48-3E5CF29895E0}"/>
              </a:ext>
            </a:extLst>
          </p:cNvPr>
          <p:cNvSpPr txBox="1"/>
          <p:nvPr/>
        </p:nvSpPr>
        <p:spPr>
          <a:xfrm>
            <a:off x="9519920" y="33342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FF000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No dropout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</p:spTree>
    <p:extLst>
      <p:ext uri="{BB962C8B-B14F-4D97-AF65-F5344CB8AC3E}">
        <p14:creationId xmlns:p14="http://schemas.microsoft.com/office/powerpoint/2010/main" val="2586383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9F4DD-7806-2A9C-EF89-7B43B6F2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C104A7-C238-B324-7FEB-B22AEA544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Weighted MSE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E0469B9-0A51-8933-3BF7-DDD1E01188E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983237"/>
            <a:ext cx="39692" cy="585482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B6654772-0D75-A567-E0FE-410E33A2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9" y="1712892"/>
            <a:ext cx="3401890" cy="23393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B818F7-C6F6-4903-630C-102EDF055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46" y="4508535"/>
            <a:ext cx="3391742" cy="234946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ACA7408-E602-8A8F-53BA-229E4F127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2596" y="1712892"/>
            <a:ext cx="2581264" cy="2038267"/>
          </a:xfrm>
          <a:prstGeom prst="rect">
            <a:avLst/>
          </a:prstGeom>
        </p:spPr>
      </p:pic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B1D02EAE-54C9-6CF5-2ADF-6C870793E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80216"/>
              </p:ext>
            </p:extLst>
          </p:nvPr>
        </p:nvGraphicFramePr>
        <p:xfrm>
          <a:off x="3756796" y="5379035"/>
          <a:ext cx="1374150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9950">
                  <a:extLst>
                    <a:ext uri="{9D8B030D-6E8A-4147-A177-3AD203B41FA5}">
                      <a16:colId xmlns:a16="http://schemas.microsoft.com/office/drawing/2014/main" val="3653001198"/>
                    </a:ext>
                  </a:extLst>
                </a:gridCol>
                <a:gridCol w="504200">
                  <a:extLst>
                    <a:ext uri="{9D8B030D-6E8A-4147-A177-3AD203B41FA5}">
                      <a16:colId xmlns:a16="http://schemas.microsoft.com/office/drawing/2014/main" val="145121988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 dirty="0">
                          <a:effectLst/>
                        </a:rPr>
                        <a:t>0.826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67929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0.858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91491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959313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0.847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461941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0.877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504312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0.860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943756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0467848"/>
                  </a:ext>
                </a:extLst>
              </a:tr>
            </a:tbl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79E5DA55-3487-2661-5CE9-C6B9F54CF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910" y="3788816"/>
            <a:ext cx="1973580" cy="148018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8C54786-19D3-1885-48E8-FCDA3D538571}"/>
              </a:ext>
            </a:extLst>
          </p:cNvPr>
          <p:cNvSpPr txBox="1"/>
          <p:nvPr/>
        </p:nvSpPr>
        <p:spPr>
          <a:xfrm>
            <a:off x="3270541" y="1075570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Alpha = 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433796-70D2-302D-F068-08460C635762}"/>
              </a:ext>
            </a:extLst>
          </p:cNvPr>
          <p:cNvSpPr txBox="1"/>
          <p:nvPr/>
        </p:nvSpPr>
        <p:spPr>
          <a:xfrm>
            <a:off x="8506660" y="1075570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Alpha =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D717928-2C38-1072-5F1A-4CD44E6B394C}"/>
              </a:ext>
            </a:extLst>
          </p:cNvPr>
          <p:cNvSpPr txBox="1"/>
          <p:nvPr/>
        </p:nvSpPr>
        <p:spPr>
          <a:xfrm>
            <a:off x="38516" y="41568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FF0000"/>
                </a:solidFill>
              </a:rPr>
              <a:t>Weighted MSE, alpha = 3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No dropout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CF3D34B-4C38-046E-E7AF-388E545976A7}"/>
              </a:ext>
            </a:extLst>
          </p:cNvPr>
          <p:cNvSpPr txBox="1"/>
          <p:nvPr/>
        </p:nvSpPr>
        <p:spPr>
          <a:xfrm>
            <a:off x="9519920" y="33342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FF000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No dropout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D7FDB22-F020-8EDA-9C81-CFF72AC60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692" y="1712892"/>
            <a:ext cx="3331596" cy="229148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E0E8A5F-7B5C-1DEF-5C11-AE49663769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2346" y="4531813"/>
            <a:ext cx="3307574" cy="2306247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DFF950F-DC84-2080-CAC0-7E4CB30B6B05}"/>
              </a:ext>
            </a:extLst>
          </p:cNvPr>
          <p:cNvSpPr txBox="1"/>
          <p:nvPr/>
        </p:nvSpPr>
        <p:spPr>
          <a:xfrm>
            <a:off x="2378784" y="4678809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1.3</a:t>
            </a:r>
            <a:endParaRPr lang="pl-PL" sz="1100" dirty="0">
              <a:latin typeface="menlo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7EB3EFC-755D-31DC-0944-2CC1AACEB912}"/>
              </a:ext>
            </a:extLst>
          </p:cNvPr>
          <p:cNvSpPr txBox="1"/>
          <p:nvPr/>
        </p:nvSpPr>
        <p:spPr>
          <a:xfrm>
            <a:off x="1525741" y="1912947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dirty="0">
                <a:latin typeface="menlo"/>
              </a:rPr>
              <a:t>2.9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F5FBD3A-FF65-E5F6-396B-2CE8354E7152}"/>
              </a:ext>
            </a:extLst>
          </p:cNvPr>
          <p:cNvSpPr txBox="1"/>
          <p:nvPr/>
        </p:nvSpPr>
        <p:spPr>
          <a:xfrm>
            <a:off x="8485361" y="4883498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1.3</a:t>
            </a:r>
            <a:endParaRPr lang="pl-PL" sz="1100" dirty="0">
              <a:latin typeface="menlo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828622-67FD-B54E-3D88-8D2D89054127}"/>
              </a:ext>
            </a:extLst>
          </p:cNvPr>
          <p:cNvSpPr txBox="1"/>
          <p:nvPr/>
        </p:nvSpPr>
        <p:spPr>
          <a:xfrm>
            <a:off x="7100746" y="1841530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b="1" dirty="0">
                <a:latin typeface="menlo"/>
              </a:rPr>
              <a:t>5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CAA9CB52-8F5D-5247-AC74-DBC69E9187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6980" y="1752723"/>
            <a:ext cx="2590791" cy="206542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7B3D6DC-E590-02C2-4870-FAB44A26A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96574" y="3910648"/>
            <a:ext cx="2052887" cy="1541127"/>
          </a:xfrm>
          <a:prstGeom prst="rect">
            <a:avLst/>
          </a:prstGeom>
        </p:spPr>
      </p:pic>
      <p:graphicFrame>
        <p:nvGraphicFramePr>
          <p:cNvPr id="29" name="Tableau 28">
            <a:extLst>
              <a:ext uri="{FF2B5EF4-FFF2-40B4-BE49-F238E27FC236}">
                <a16:creationId xmlns:a16="http://schemas.microsoft.com/office/drawing/2014/main" id="{E04B9442-D8C5-DEED-E4CE-E41BC2916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363568"/>
              </p:ext>
            </p:extLst>
          </p:nvPr>
        </p:nvGraphicFramePr>
        <p:xfrm>
          <a:off x="9720362" y="5451775"/>
          <a:ext cx="1540510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1806296949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107120435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effectLst/>
                        </a:rPr>
                        <a:t>0.846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59386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0.889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338913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0.844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89726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0.865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416852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0.902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770853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0.904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068695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22490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361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D4C29-5DF6-BB5A-245D-EDEE88CEF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18E267-3702-BBD3-8C57-785107368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Latent dim 700/50 discrepancy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934BC89-CD0D-ECCA-042B-45094951CAA6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983237"/>
            <a:ext cx="39692" cy="585482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7296B60-033A-E4CA-3886-F02600104CA9}"/>
              </a:ext>
            </a:extLst>
          </p:cNvPr>
          <p:cNvSpPr txBox="1"/>
          <p:nvPr/>
        </p:nvSpPr>
        <p:spPr>
          <a:xfrm>
            <a:off x="94458" y="27308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No dropout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7FF700F-3E63-3101-1C90-9553B895B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5" y="1732832"/>
            <a:ext cx="3331596" cy="229148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D57B78A-97B0-DF2A-4057-BF3F21445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59" y="4551753"/>
            <a:ext cx="3307574" cy="2306247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5380419-B3D5-1BB2-BDC4-D7F302A9B11E}"/>
              </a:ext>
            </a:extLst>
          </p:cNvPr>
          <p:cNvSpPr txBox="1"/>
          <p:nvPr/>
        </p:nvSpPr>
        <p:spPr>
          <a:xfrm>
            <a:off x="2433374" y="4773915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1.3</a:t>
            </a:r>
            <a:endParaRPr lang="pl-PL" sz="1100" dirty="0">
              <a:latin typeface="menlo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A0CE7B0-1925-CE3A-0776-5EA7B453BBC8}"/>
              </a:ext>
            </a:extLst>
          </p:cNvPr>
          <p:cNvSpPr txBox="1"/>
          <p:nvPr/>
        </p:nvSpPr>
        <p:spPr>
          <a:xfrm>
            <a:off x="1048759" y="1861470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b="1" dirty="0">
                <a:latin typeface="menlo"/>
              </a:rPr>
              <a:t>5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384F2767-BBFA-E824-8CA8-B18AD2F4C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993" y="1772663"/>
            <a:ext cx="2590791" cy="206542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6B63BA8-484A-E4A4-C922-FF9E20E6D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587" y="3930588"/>
            <a:ext cx="2052887" cy="1541127"/>
          </a:xfrm>
          <a:prstGeom prst="rect">
            <a:avLst/>
          </a:prstGeom>
        </p:spPr>
      </p:pic>
      <p:graphicFrame>
        <p:nvGraphicFramePr>
          <p:cNvPr id="29" name="Tableau 28">
            <a:extLst>
              <a:ext uri="{FF2B5EF4-FFF2-40B4-BE49-F238E27FC236}">
                <a16:creationId xmlns:a16="http://schemas.microsoft.com/office/drawing/2014/main" id="{2F367578-01A1-55FE-BCC1-6A161DB69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293764"/>
              </p:ext>
            </p:extLst>
          </p:nvPr>
        </p:nvGraphicFramePr>
        <p:xfrm>
          <a:off x="3668375" y="5471715"/>
          <a:ext cx="1540510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1806296949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107120435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effectLst/>
                        </a:rPr>
                        <a:t>0.846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59386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0.889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338913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0.844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89726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0.865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416852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0.902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770853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0.904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068695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22490410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3AB0F5C8-AC84-3262-49A3-AC63C1A03C71}"/>
              </a:ext>
            </a:extLst>
          </p:cNvPr>
          <p:cNvSpPr txBox="1"/>
          <p:nvPr/>
        </p:nvSpPr>
        <p:spPr>
          <a:xfrm>
            <a:off x="3326428" y="81743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 </a:t>
            </a:r>
            <a:r>
              <a:rPr lang="en-US" dirty="0" err="1"/>
              <a:t>mai</a:t>
            </a:r>
            <a:r>
              <a:rPr lang="en-US" dirty="0"/>
              <a:t> 2025</a:t>
            </a:r>
            <a:endParaRPr lang="en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8B738D2-D7E6-FE59-2CBE-3A4F3EA89453}"/>
              </a:ext>
            </a:extLst>
          </p:cNvPr>
          <p:cNvSpPr txBox="1"/>
          <p:nvPr/>
        </p:nvSpPr>
        <p:spPr>
          <a:xfrm>
            <a:off x="8034838" y="87460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 </a:t>
            </a:r>
            <a:r>
              <a:rPr lang="en-US" dirty="0" err="1"/>
              <a:t>mai</a:t>
            </a:r>
            <a:r>
              <a:rPr lang="en-US" dirty="0"/>
              <a:t> 2025</a:t>
            </a:r>
            <a:endParaRPr lang="en-CA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CA4E7B3-B608-78F6-E223-14CB24B9BA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5642" y="1651000"/>
            <a:ext cx="3255800" cy="227958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CBB1436-725E-B55A-082A-BAD2F40490DB}"/>
              </a:ext>
            </a:extLst>
          </p:cNvPr>
          <p:cNvSpPr txBox="1"/>
          <p:nvPr/>
        </p:nvSpPr>
        <p:spPr>
          <a:xfrm>
            <a:off x="8228931" y="1861470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12.6</a:t>
            </a:r>
            <a:endParaRPr lang="en-US" altLang="en-US" sz="1100" b="1" dirty="0">
              <a:latin typeface="menlo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3FC34AD5-B885-5460-7039-200C6D47BF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785" y="4495616"/>
            <a:ext cx="3331597" cy="2342444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4F73C9C4-18D1-E813-D423-C976572654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475" y="3713985"/>
            <a:ext cx="2213294" cy="164272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47CB8D02-36FB-EBA0-3D5C-2833E0AE33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5518" y="1542077"/>
            <a:ext cx="2682777" cy="2118542"/>
          </a:xfrm>
          <a:prstGeom prst="rect">
            <a:avLst/>
          </a:prstGeom>
        </p:spPr>
      </p:pic>
      <p:graphicFrame>
        <p:nvGraphicFramePr>
          <p:cNvPr id="35" name="Tableau 34">
            <a:extLst>
              <a:ext uri="{FF2B5EF4-FFF2-40B4-BE49-F238E27FC236}">
                <a16:creationId xmlns:a16="http://schemas.microsoft.com/office/drawing/2014/main" id="{7D655561-0FBE-AC50-2C76-BDDDA3C78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905656"/>
              </p:ext>
            </p:extLst>
          </p:nvPr>
        </p:nvGraphicFramePr>
        <p:xfrm>
          <a:off x="9992861" y="5403891"/>
          <a:ext cx="1514522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1870">
                  <a:extLst>
                    <a:ext uri="{9D8B030D-6E8A-4147-A177-3AD203B41FA5}">
                      <a16:colId xmlns:a16="http://schemas.microsoft.com/office/drawing/2014/main" val="3530920665"/>
                    </a:ext>
                  </a:extLst>
                </a:gridCol>
                <a:gridCol w="522652">
                  <a:extLst>
                    <a:ext uri="{9D8B030D-6E8A-4147-A177-3AD203B41FA5}">
                      <a16:colId xmlns:a16="http://schemas.microsoft.com/office/drawing/2014/main" val="393903519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0.796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0642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0.803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4080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0.829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1887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0.815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512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0.865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5836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5009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0.010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763885"/>
                  </a:ext>
                </a:extLst>
              </a:tr>
            </a:tbl>
          </a:graphicData>
        </a:graphic>
      </p:graphicFrame>
      <p:sp>
        <p:nvSpPr>
          <p:cNvPr id="36" name="ZoneTexte 35">
            <a:extLst>
              <a:ext uri="{FF2B5EF4-FFF2-40B4-BE49-F238E27FC236}">
                <a16:creationId xmlns:a16="http://schemas.microsoft.com/office/drawing/2014/main" id="{A0EDE906-D3FA-B64F-13CD-F2E3D2389ACF}"/>
              </a:ext>
            </a:extLst>
          </p:cNvPr>
          <p:cNvSpPr txBox="1"/>
          <p:nvPr/>
        </p:nvSpPr>
        <p:spPr>
          <a:xfrm>
            <a:off x="9503670" y="17571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No dropout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</p:spTree>
    <p:extLst>
      <p:ext uri="{BB962C8B-B14F-4D97-AF65-F5344CB8AC3E}">
        <p14:creationId xmlns:p14="http://schemas.microsoft.com/office/powerpoint/2010/main" val="3254492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585F4-31BD-CCDE-52EC-4C1D786F2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69C8C431-7086-34B2-FD61-528E63DD7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463" y="1504636"/>
            <a:ext cx="3215295" cy="224809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B3BEBD-1FCD-50FC-2D6C-C48CABFBF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Latent dim 700/25 discrepancy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15B7193F-B9EF-53C1-2F4A-585A54667820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983237"/>
            <a:ext cx="39692" cy="585482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B671701-0EC9-5F99-1EB1-1BD75BE64BE5}"/>
              </a:ext>
            </a:extLst>
          </p:cNvPr>
          <p:cNvSpPr txBox="1"/>
          <p:nvPr/>
        </p:nvSpPr>
        <p:spPr>
          <a:xfrm>
            <a:off x="94458" y="27308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700/25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F7927AD-D632-4A77-EC3E-007839943114}"/>
              </a:ext>
            </a:extLst>
          </p:cNvPr>
          <p:cNvSpPr txBox="1"/>
          <p:nvPr/>
        </p:nvSpPr>
        <p:spPr>
          <a:xfrm>
            <a:off x="3326428" y="81743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 </a:t>
            </a:r>
            <a:r>
              <a:rPr lang="en-US" dirty="0" err="1"/>
              <a:t>mai</a:t>
            </a:r>
            <a:r>
              <a:rPr lang="en-US" dirty="0"/>
              <a:t> 2025</a:t>
            </a:r>
            <a:endParaRPr lang="en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9B72143-4EB7-7CFD-3941-41277ADA95B8}"/>
              </a:ext>
            </a:extLst>
          </p:cNvPr>
          <p:cNvSpPr txBox="1"/>
          <p:nvPr/>
        </p:nvSpPr>
        <p:spPr>
          <a:xfrm>
            <a:off x="8034838" y="87460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</a:t>
            </a:r>
            <a:r>
              <a:rPr lang="en-US" dirty="0" err="1"/>
              <a:t>mai</a:t>
            </a:r>
            <a:r>
              <a:rPr lang="en-US" dirty="0"/>
              <a:t> 2025</a:t>
            </a:r>
            <a:endParaRPr lang="en-CA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FDA32C-4B03-4527-C381-2C8F24470D0D}"/>
              </a:ext>
            </a:extLst>
          </p:cNvPr>
          <p:cNvSpPr txBox="1"/>
          <p:nvPr/>
        </p:nvSpPr>
        <p:spPr>
          <a:xfrm>
            <a:off x="6620259" y="1738698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1.12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EAE2480-44C9-229E-2A5A-CF8790B6063C}"/>
              </a:ext>
            </a:extLst>
          </p:cNvPr>
          <p:cNvSpPr txBox="1"/>
          <p:nvPr/>
        </p:nvSpPr>
        <p:spPr>
          <a:xfrm>
            <a:off x="9503670" y="17571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700/25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EB7E79-EAF0-0A28-2CF4-76C87CA01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521" y="1542077"/>
            <a:ext cx="2468555" cy="197641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5B8BD93-E950-397E-F69F-44906DBC3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5" y="1542077"/>
            <a:ext cx="3278090" cy="23010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34F9915-E6D4-4588-3917-19F785526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986" y="4417667"/>
            <a:ext cx="3390322" cy="239776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B4D0E4-148C-000A-0383-5CB022963F51}"/>
              </a:ext>
            </a:extLst>
          </p:cNvPr>
          <p:cNvSpPr txBox="1"/>
          <p:nvPr/>
        </p:nvSpPr>
        <p:spPr>
          <a:xfrm>
            <a:off x="1978211" y="1812323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dirty="0">
                <a:solidFill>
                  <a:srgbClr val="FF0000"/>
                </a:solidFill>
                <a:latin typeface="menlo"/>
              </a:rPr>
              <a:t>3.04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512343E-1869-250E-4AF0-C0A4B9B207BF}"/>
              </a:ext>
            </a:extLst>
          </p:cNvPr>
          <p:cNvSpPr txBox="1"/>
          <p:nvPr/>
        </p:nvSpPr>
        <p:spPr>
          <a:xfrm>
            <a:off x="2473066" y="4782761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1.04</a:t>
            </a:r>
            <a:endParaRPr lang="pl-PL" sz="1100" dirty="0">
              <a:latin typeface="menlo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6A25FCB-52F0-A713-E8AE-F4E3625F4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034" y="3493749"/>
            <a:ext cx="2284652" cy="1734643"/>
          </a:xfrm>
          <a:prstGeom prst="rect">
            <a:avLst/>
          </a:prstGeom>
        </p:spPr>
      </p:pic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12C5D81B-B686-E982-4E84-597AF4846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903256"/>
              </p:ext>
            </p:extLst>
          </p:nvPr>
        </p:nvGraphicFramePr>
        <p:xfrm>
          <a:off x="3863800" y="5445421"/>
          <a:ext cx="1495995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8050">
                  <a:extLst>
                    <a:ext uri="{9D8B030D-6E8A-4147-A177-3AD203B41FA5}">
                      <a16:colId xmlns:a16="http://schemas.microsoft.com/office/drawing/2014/main" val="126514046"/>
                    </a:ext>
                  </a:extLst>
                </a:gridCol>
                <a:gridCol w="587945">
                  <a:extLst>
                    <a:ext uri="{9D8B030D-6E8A-4147-A177-3AD203B41FA5}">
                      <a16:colId xmlns:a16="http://schemas.microsoft.com/office/drawing/2014/main" val="301816089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0.797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572733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0.769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539004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0.852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786230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0.809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953507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0.889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66616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0.879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09038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0.011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27595690"/>
                  </a:ext>
                </a:extLst>
              </a:tr>
            </a:tbl>
          </a:graphicData>
        </a:graphic>
      </p:graphicFrame>
      <p:pic>
        <p:nvPicPr>
          <p:cNvPr id="20" name="Image 19">
            <a:extLst>
              <a:ext uri="{FF2B5EF4-FFF2-40B4-BE49-F238E27FC236}">
                <a16:creationId xmlns:a16="http://schemas.microsoft.com/office/drawing/2014/main" id="{6597ABE1-DB77-0BE0-FD79-19EB84CDED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4178" y="4417667"/>
            <a:ext cx="3450468" cy="2420393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2343606-4205-D0CE-55B4-6C20A411819C}"/>
              </a:ext>
            </a:extLst>
          </p:cNvPr>
          <p:cNvSpPr txBox="1"/>
          <p:nvPr/>
        </p:nvSpPr>
        <p:spPr>
          <a:xfrm>
            <a:off x="8034838" y="4782761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1.12</a:t>
            </a:r>
            <a:endParaRPr lang="pl-PL" sz="1100" dirty="0">
              <a:latin typeface="menlo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53689847-92B9-39A3-236E-671FAA9547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8372" y="3493749"/>
            <a:ext cx="2384146" cy="1748152"/>
          </a:xfrm>
          <a:prstGeom prst="rect">
            <a:avLst/>
          </a:prstGeom>
        </p:spPr>
      </p:pic>
      <p:graphicFrame>
        <p:nvGraphicFramePr>
          <p:cNvPr id="33" name="Tableau 32">
            <a:extLst>
              <a:ext uri="{FF2B5EF4-FFF2-40B4-BE49-F238E27FC236}">
                <a16:creationId xmlns:a16="http://schemas.microsoft.com/office/drawing/2014/main" id="{93825455-8621-85AE-7582-929300C69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000893"/>
              </p:ext>
            </p:extLst>
          </p:nvPr>
        </p:nvGraphicFramePr>
        <p:xfrm>
          <a:off x="10123170" y="5369539"/>
          <a:ext cx="1631950" cy="13560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2190">
                  <a:extLst>
                    <a:ext uri="{9D8B030D-6E8A-4147-A177-3AD203B41FA5}">
                      <a16:colId xmlns:a16="http://schemas.microsoft.com/office/drawing/2014/main" val="1087024523"/>
                    </a:ext>
                  </a:extLst>
                </a:gridCol>
                <a:gridCol w="619760">
                  <a:extLst>
                    <a:ext uri="{9D8B030D-6E8A-4147-A177-3AD203B41FA5}">
                      <a16:colId xmlns:a16="http://schemas.microsoft.com/office/drawing/2014/main" val="423175539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0.818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24289639"/>
                  </a:ext>
                </a:extLst>
              </a:tr>
              <a:tr h="25876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0.826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995480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0.845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693483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245537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0.872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789614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0.847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015221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64740184"/>
                  </a:ext>
                </a:extLst>
              </a:tr>
            </a:tbl>
          </a:graphicData>
        </a:graphic>
      </p:graphicFrame>
      <p:pic>
        <p:nvPicPr>
          <p:cNvPr id="37" name="Image 36">
            <a:extLst>
              <a:ext uri="{FF2B5EF4-FFF2-40B4-BE49-F238E27FC236}">
                <a16:creationId xmlns:a16="http://schemas.microsoft.com/office/drawing/2014/main" id="{E658DECF-67D5-2DBA-7044-95DC60C0DB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4149" y="1616099"/>
            <a:ext cx="2384146" cy="18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5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31DC-0903-4856-74DF-FB30EA6C0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Learning rate from 10</a:t>
            </a:r>
            <a:r>
              <a:rPr lang="en-US" sz="3200" b="1" baseline="30000" dirty="0">
                <a:solidFill>
                  <a:srgbClr val="00B050"/>
                </a:solidFill>
              </a:rPr>
              <a:t>-2</a:t>
            </a:r>
            <a:r>
              <a:rPr lang="en-US" sz="3200" b="1" dirty="0">
                <a:solidFill>
                  <a:srgbClr val="00B050"/>
                </a:solidFill>
              </a:rPr>
              <a:t> to 10</a:t>
            </a:r>
            <a:r>
              <a:rPr lang="en-US" sz="3200" b="1" baseline="30000" dirty="0">
                <a:solidFill>
                  <a:srgbClr val="00B050"/>
                </a:solidFill>
              </a:rPr>
              <a:t>-3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C3C4D6F-A68E-B6EF-6F32-44E925ED3072}"/>
              </a:ext>
            </a:extLst>
          </p:cNvPr>
          <p:cNvSpPr txBox="1"/>
          <p:nvPr/>
        </p:nvSpPr>
        <p:spPr>
          <a:xfrm>
            <a:off x="4299577" y="1595332"/>
            <a:ext cx="200978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/>
              <a:t>⚠️</a:t>
            </a:r>
            <a:r>
              <a:rPr lang="en-US" sz="1400" b="1" dirty="0"/>
              <a:t>Training loss </a:t>
            </a:r>
            <a:r>
              <a:rPr lang="en-US" sz="1400" b="1" dirty="0">
                <a:solidFill>
                  <a:srgbClr val="FF0000"/>
                </a:solidFill>
              </a:rPr>
              <a:t>drops drastically </a:t>
            </a:r>
            <a:r>
              <a:rPr lang="en-US" sz="1400" b="1" dirty="0"/>
              <a:t>from 0.8 to ~0.0008 in just 2 epochs</a:t>
            </a:r>
          </a:p>
          <a:p>
            <a:pPr algn="ctr"/>
            <a:r>
              <a:rPr lang="en-US" sz="1400" b="1" dirty="0"/>
              <a:t>And </a:t>
            </a:r>
            <a:r>
              <a:rPr lang="en-US" sz="1400" b="1" dirty="0">
                <a:solidFill>
                  <a:srgbClr val="FF0000"/>
                </a:solidFill>
              </a:rPr>
              <a:t>loss plateau very early</a:t>
            </a:r>
            <a:endParaRPr lang="en-CA" sz="1400" b="1" dirty="0">
              <a:solidFill>
                <a:srgbClr val="FF000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6EC84B3-7DC6-D1DC-2332-39B7944FC487}"/>
              </a:ext>
            </a:extLst>
          </p:cNvPr>
          <p:cNvSpPr txBox="1"/>
          <p:nvPr/>
        </p:nvSpPr>
        <p:spPr>
          <a:xfrm>
            <a:off x="1809590" y="73484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Lr = 10</a:t>
            </a:r>
            <a:r>
              <a:rPr lang="en-US" baseline="30000" dirty="0">
                <a:solidFill>
                  <a:srgbClr val="FF0000"/>
                </a:solidFill>
              </a:rPr>
              <a:t>-2</a:t>
            </a:r>
            <a:endParaRPr lang="en-CA" baseline="30000" dirty="0">
              <a:solidFill>
                <a:srgbClr val="FF0000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FA05997-54CF-EE30-D3E1-9025F918776A}"/>
              </a:ext>
            </a:extLst>
          </p:cNvPr>
          <p:cNvSpPr txBox="1"/>
          <p:nvPr/>
        </p:nvSpPr>
        <p:spPr>
          <a:xfrm>
            <a:off x="8600650" y="706446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Lr = 10</a:t>
            </a:r>
            <a:r>
              <a:rPr lang="en-US" baseline="30000" dirty="0">
                <a:solidFill>
                  <a:srgbClr val="00B050"/>
                </a:solidFill>
              </a:rPr>
              <a:t>-3</a:t>
            </a:r>
            <a:endParaRPr lang="en-CA" baseline="30000" dirty="0">
              <a:solidFill>
                <a:srgbClr val="00B050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53E3635-BB86-59B0-00EF-1EE41E84223E}"/>
              </a:ext>
            </a:extLst>
          </p:cNvPr>
          <p:cNvSpPr txBox="1"/>
          <p:nvPr/>
        </p:nvSpPr>
        <p:spPr>
          <a:xfrm>
            <a:off x="4320806" y="4677892"/>
            <a:ext cx="20088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/>
              <a:t>⚠️</a:t>
            </a:r>
            <a:r>
              <a:rPr lang="en-US" sz="1400" b="1" dirty="0"/>
              <a:t>similar pattern : loss quickly drops, then flattens : </a:t>
            </a:r>
            <a:r>
              <a:rPr lang="en-US" sz="1400" b="1" dirty="0">
                <a:solidFill>
                  <a:srgbClr val="FF0000"/>
                </a:solidFill>
              </a:rPr>
              <a:t>learning saturates too soon</a:t>
            </a:r>
            <a:endParaRPr lang="en-CA" sz="1400" b="1" dirty="0">
              <a:solidFill>
                <a:srgbClr val="FF0000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2828963-27EE-25A2-8150-8C8191113A03}"/>
              </a:ext>
            </a:extLst>
          </p:cNvPr>
          <p:cNvSpPr txBox="1"/>
          <p:nvPr/>
        </p:nvSpPr>
        <p:spPr>
          <a:xfrm>
            <a:off x="10274654" y="1894004"/>
            <a:ext cx="17513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/>
              <a:t>✅ </a:t>
            </a:r>
            <a:r>
              <a:rPr lang="en-US" sz="1400" b="1" dirty="0"/>
              <a:t>initial loss is lower and drop is more progressive and smoother</a:t>
            </a:r>
            <a:endParaRPr lang="en-CA" sz="1400" b="1" dirty="0">
              <a:solidFill>
                <a:srgbClr val="FF0000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8B3E3F4-3397-549B-023D-B7DB18FBCC77}"/>
              </a:ext>
            </a:extLst>
          </p:cNvPr>
          <p:cNvSpPr txBox="1"/>
          <p:nvPr/>
        </p:nvSpPr>
        <p:spPr>
          <a:xfrm>
            <a:off x="10274654" y="4740960"/>
            <a:ext cx="20087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/>
              <a:t>✅ </a:t>
            </a:r>
            <a:r>
              <a:rPr lang="en-US" sz="1400" b="1" dirty="0"/>
              <a:t>Same improvement: smoother decrease and final loss is lower</a:t>
            </a:r>
            <a:endParaRPr lang="en-CA" sz="1400" b="1" dirty="0">
              <a:solidFill>
                <a:srgbClr val="FF0000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FABF8D3-B64A-B7F1-39C3-64EE64387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71" y="1195381"/>
            <a:ext cx="3885593" cy="23841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FF4AD4E-779A-288B-956E-14A41EA38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4" y="3951427"/>
            <a:ext cx="4297712" cy="262248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283E99B-881D-F9F6-2A4B-1CCC79104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112" y="1195381"/>
            <a:ext cx="3420552" cy="208025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CF989EC-7892-D14A-AD44-06FA59C20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249" y="3951427"/>
            <a:ext cx="3243463" cy="196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51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94798-2A48-6232-7A7E-C6BFF7FA2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013289-A875-18B7-6A3C-91FD05C1C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ZINB loss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840F5EE-7A1B-A8FC-C2CE-F214149015FD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FF0000"/>
                </a:solidFill>
              </a:rPr>
              <a:t>ZINB loss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4D7CB3B-575E-F845-E4F7-EFD3A8DC917F}"/>
              </a:ext>
            </a:extLst>
          </p:cNvPr>
          <p:cNvSpPr txBox="1"/>
          <p:nvPr/>
        </p:nvSpPr>
        <p:spPr>
          <a:xfrm>
            <a:off x="0" y="-32426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FF000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C797526-4A03-FDC5-50C4-4D384BC23EC2}"/>
              </a:ext>
            </a:extLst>
          </p:cNvPr>
          <p:cNvSpPr txBox="1"/>
          <p:nvPr/>
        </p:nvSpPr>
        <p:spPr>
          <a:xfrm>
            <a:off x="3067126" y="749779"/>
            <a:ext cx="2550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Alpha = 1 (standard MSE)</a:t>
            </a:r>
            <a:endParaRPr lang="en-CA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08E1667-A8E0-313D-E770-B864DCC2FBBE}"/>
              </a:ext>
            </a:extLst>
          </p:cNvPr>
          <p:cNvSpPr txBox="1"/>
          <p:nvPr/>
        </p:nvSpPr>
        <p:spPr>
          <a:xfrm>
            <a:off x="6613532" y="70623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ZINB</a:t>
            </a:r>
            <a:endParaRPr lang="en-CA" dirty="0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4E6D1FC-6794-CAEA-9D98-83CAD9D9A8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983237"/>
            <a:ext cx="39692" cy="585482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6027E44C-8437-44A9-1CA2-6A134A865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4" y="1592648"/>
            <a:ext cx="4177000" cy="2554922"/>
          </a:xfrm>
          <a:prstGeom prst="rect">
            <a:avLst/>
          </a:prstGeom>
          <a:ln w="28575">
            <a:noFill/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7712561-1382-2C78-6EC6-594870AE0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2" y="4223021"/>
            <a:ext cx="4257040" cy="2615039"/>
          </a:xfrm>
          <a:prstGeom prst="rect">
            <a:avLst/>
          </a:prstGeom>
          <a:ln w="28575"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A991CA5-0376-D0CC-B139-FE77C00C5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356" y="1494109"/>
            <a:ext cx="4142160" cy="255492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854BC9-0DB5-A709-7B95-EE3FF7AB8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4023" y="4147570"/>
            <a:ext cx="4255493" cy="26150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22140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4AEF3-D015-8BF3-03A4-384CA40EF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CBFE98F-894B-5D87-D553-6101B3343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6861"/>
            <a:ext cx="3341058" cy="239801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EBFC5FF-2DE9-71A0-12C5-12751E4D6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6" y="1444902"/>
            <a:ext cx="3241632" cy="226282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6960613-3432-E7BF-2AF5-AF140092E0BB}"/>
              </a:ext>
            </a:extLst>
          </p:cNvPr>
          <p:cNvSpPr txBox="1"/>
          <p:nvPr/>
        </p:nvSpPr>
        <p:spPr>
          <a:xfrm>
            <a:off x="1407308" y="1672492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dirty="0">
                <a:solidFill>
                  <a:srgbClr val="00B050"/>
                </a:solidFill>
                <a:latin typeface="menlo"/>
              </a:rPr>
              <a:t>1.4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2980863-672F-AF59-460D-F2BE8714E955}"/>
              </a:ext>
            </a:extLst>
          </p:cNvPr>
          <p:cNvSpPr txBox="1"/>
          <p:nvPr/>
        </p:nvSpPr>
        <p:spPr>
          <a:xfrm>
            <a:off x="2023649" y="4609031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0.81</a:t>
            </a:r>
            <a:endParaRPr lang="pl-PL" sz="1100" dirty="0">
              <a:latin typeface="menlo"/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EE8EB14-555E-818A-0419-0E51DFEDA2D8}"/>
              </a:ext>
            </a:extLst>
          </p:cNvPr>
          <p:cNvCxnSpPr>
            <a:cxnSpLocks/>
          </p:cNvCxnSpPr>
          <p:nvPr/>
        </p:nvCxnSpPr>
        <p:spPr>
          <a:xfrm>
            <a:off x="6135692" y="1444902"/>
            <a:ext cx="0" cy="539315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BA09F610-CF1A-5E0E-AA4C-CAC56E17C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005" y="3610820"/>
            <a:ext cx="2139118" cy="1600535"/>
          </a:xfrm>
          <a:prstGeom prst="rect">
            <a:avLst/>
          </a:prstGeom>
          <a:ln w="28575">
            <a:noFill/>
          </a:ln>
        </p:spPr>
      </p:pic>
      <p:graphicFrame>
        <p:nvGraphicFramePr>
          <p:cNvPr id="24" name="Tableau 23">
            <a:extLst>
              <a:ext uri="{FF2B5EF4-FFF2-40B4-BE49-F238E27FC236}">
                <a16:creationId xmlns:a16="http://schemas.microsoft.com/office/drawing/2014/main" id="{1CAF654B-A17A-B436-8EE5-C35B3F1EE93F}"/>
              </a:ext>
            </a:extLst>
          </p:cNvPr>
          <p:cNvGraphicFramePr>
            <a:graphicFrameLocks noGrp="1"/>
          </p:cNvGraphicFramePr>
          <p:nvPr/>
        </p:nvGraphicFramePr>
        <p:xfrm>
          <a:off x="3447389" y="5400603"/>
          <a:ext cx="1530350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230">
                  <a:extLst>
                    <a:ext uri="{9D8B030D-6E8A-4147-A177-3AD203B41FA5}">
                      <a16:colId xmlns:a16="http://schemas.microsoft.com/office/drawing/2014/main" val="1572770963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57308513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0.817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762527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87999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87232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574217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0.882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936274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0.873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048944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63971226"/>
                  </a:ext>
                </a:extLst>
              </a:tr>
            </a:tbl>
          </a:graphicData>
        </a:graphic>
      </p:graphicFrame>
      <p:pic>
        <p:nvPicPr>
          <p:cNvPr id="30" name="Image 29">
            <a:extLst>
              <a:ext uri="{FF2B5EF4-FFF2-40B4-BE49-F238E27FC236}">
                <a16:creationId xmlns:a16="http://schemas.microsoft.com/office/drawing/2014/main" id="{23F042B7-45EA-DBF8-4766-D18A5C102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828" y="1546915"/>
            <a:ext cx="2380375" cy="1909061"/>
          </a:xfrm>
          <a:prstGeom prst="rect">
            <a:avLst/>
          </a:prstGeom>
          <a:ln w="19050">
            <a:noFill/>
          </a:ln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EE008B07-5FFC-FEB3-C450-431A86EF547B}"/>
              </a:ext>
            </a:extLst>
          </p:cNvPr>
          <p:cNvSpPr txBox="1">
            <a:spLocks/>
          </p:cNvSpPr>
          <p:nvPr/>
        </p:nvSpPr>
        <p:spPr>
          <a:xfrm>
            <a:off x="838200" y="-3423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rgbClr val="00B050"/>
                </a:solidFill>
              </a:rPr>
              <a:t>ZINB loss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772D6DC-372A-62AB-EBBD-376A82E74D5A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FF0000"/>
                </a:solidFill>
              </a:rPr>
              <a:t>ZINB loss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F9FEC15-C553-E3F3-FF7E-E5A9FBEA7370}"/>
              </a:ext>
            </a:extLst>
          </p:cNvPr>
          <p:cNvSpPr txBox="1"/>
          <p:nvPr/>
        </p:nvSpPr>
        <p:spPr>
          <a:xfrm>
            <a:off x="0" y="-32426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FF000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827BDBC-081D-69BB-095B-D75B23FBF275}"/>
              </a:ext>
            </a:extLst>
          </p:cNvPr>
          <p:cNvSpPr txBox="1"/>
          <p:nvPr/>
        </p:nvSpPr>
        <p:spPr>
          <a:xfrm>
            <a:off x="3067126" y="749779"/>
            <a:ext cx="2550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Alpha = 1 (standard MSE)</a:t>
            </a:r>
            <a:endParaRPr lang="en-CA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2DA9C86-CAAE-C7B2-7717-67F2A1B6DE37}"/>
              </a:ext>
            </a:extLst>
          </p:cNvPr>
          <p:cNvSpPr txBox="1"/>
          <p:nvPr/>
        </p:nvSpPr>
        <p:spPr>
          <a:xfrm>
            <a:off x="6613532" y="70623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ZINB</a:t>
            </a:r>
            <a:endParaRPr lang="en-CA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22206045-4C55-7B03-7147-0467DE49F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960" y="1444903"/>
            <a:ext cx="3406286" cy="239105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5E24FA1E-1ABB-026F-8F1C-0D1E6FD772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3960" y="4100441"/>
            <a:ext cx="3406284" cy="239988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F39D05D9-E9F1-D150-2B91-647FD2E9503F}"/>
              </a:ext>
            </a:extLst>
          </p:cNvPr>
          <p:cNvSpPr txBox="1"/>
          <p:nvPr/>
        </p:nvSpPr>
        <p:spPr>
          <a:xfrm>
            <a:off x="7467498" y="1672492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dirty="0">
                <a:solidFill>
                  <a:srgbClr val="FF0000"/>
                </a:solidFill>
                <a:latin typeface="menlo"/>
              </a:rPr>
              <a:t>22.8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4899E6B-AB97-8A35-FA04-2833BD73595A}"/>
              </a:ext>
            </a:extLst>
          </p:cNvPr>
          <p:cNvSpPr txBox="1"/>
          <p:nvPr/>
        </p:nvSpPr>
        <p:spPr>
          <a:xfrm>
            <a:off x="6608580" y="4347421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solidFill>
                  <a:srgbClr val="FF0000"/>
                </a:solidFill>
                <a:latin typeface="menlo"/>
              </a:rPr>
              <a:t>17.08</a:t>
            </a:r>
            <a:endParaRPr lang="pl-PL" sz="1100" dirty="0">
              <a:solidFill>
                <a:srgbClr val="FF0000"/>
              </a:solidFill>
              <a:latin typeface="menlo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0BBF2A77-401F-6514-CBFF-DF12041792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8511" y="3399154"/>
            <a:ext cx="2321887" cy="1755413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E984E45F-D970-394F-B980-B14DD70331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8511" y="1479867"/>
            <a:ext cx="2413443" cy="1949133"/>
          </a:xfrm>
          <a:prstGeom prst="rect">
            <a:avLst/>
          </a:prstGeom>
          <a:ln w="19050">
            <a:noFill/>
          </a:ln>
        </p:spPr>
      </p:pic>
      <p:graphicFrame>
        <p:nvGraphicFramePr>
          <p:cNvPr id="39" name="Tableau 38">
            <a:extLst>
              <a:ext uri="{FF2B5EF4-FFF2-40B4-BE49-F238E27FC236}">
                <a16:creationId xmlns:a16="http://schemas.microsoft.com/office/drawing/2014/main" id="{C6029286-4600-4821-01F0-EA0D660DA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84341"/>
              </p:ext>
            </p:extLst>
          </p:nvPr>
        </p:nvGraphicFramePr>
        <p:xfrm>
          <a:off x="9935210" y="5300382"/>
          <a:ext cx="1418590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0270">
                  <a:extLst>
                    <a:ext uri="{9D8B030D-6E8A-4147-A177-3AD203B41FA5}">
                      <a16:colId xmlns:a16="http://schemas.microsoft.com/office/drawing/2014/main" val="1272945533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69894211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0.793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230856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624687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0.826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926697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0.810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727935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0.873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329360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0.879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19837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Std AUPRC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24603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0758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6D6EF-B16C-AB5C-3F8F-12AB6B101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9797DDBA-26EF-41F3-F2BC-64AD6E0C8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1" y="1448404"/>
            <a:ext cx="3329278" cy="200034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55728EA-4EB4-9690-0E1D-E94667B2F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6" y="3820688"/>
            <a:ext cx="3280610" cy="203152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5A68D5F-7D99-F202-EADB-B0FB0880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Test on TCGA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38D966D-8EA0-F8C8-C980-03CAB8BC856B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3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DAB1899-B705-E6CC-F9DC-EF6B75681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928" y="1549198"/>
            <a:ext cx="2633564" cy="181508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930A10B-125B-525F-B9CC-E7A143FD5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562" y="3922966"/>
            <a:ext cx="2729868" cy="18971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1751FCC-F18B-0272-E7EA-547C0D6462F9}"/>
              </a:ext>
            </a:extLst>
          </p:cNvPr>
          <p:cNvSpPr txBox="1"/>
          <p:nvPr/>
        </p:nvSpPr>
        <p:spPr>
          <a:xfrm>
            <a:off x="3786635" y="1623317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dirty="0">
                <a:latin typeface="menlo"/>
              </a:rPr>
              <a:t>0.68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71F9C0C-F671-9D77-43F1-3B94E9AC1528}"/>
              </a:ext>
            </a:extLst>
          </p:cNvPr>
          <p:cNvSpPr txBox="1"/>
          <p:nvPr/>
        </p:nvSpPr>
        <p:spPr>
          <a:xfrm>
            <a:off x="3793145" y="4205467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0.82</a:t>
            </a:r>
            <a:endParaRPr lang="pl-PL" sz="1100" dirty="0">
              <a:latin typeface="menlo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02170BF9-19FB-DBC2-6E1B-B740547133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968" y="4399924"/>
            <a:ext cx="2638572" cy="209719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C8459A96-BB27-FE6A-D15E-474EABAB5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3678" y="2452306"/>
            <a:ext cx="2128287" cy="1603838"/>
          </a:xfrm>
          <a:prstGeom prst="rect">
            <a:avLst/>
          </a:prstGeom>
        </p:spPr>
      </p:pic>
      <p:graphicFrame>
        <p:nvGraphicFramePr>
          <p:cNvPr id="36" name="Tableau 35">
            <a:extLst>
              <a:ext uri="{FF2B5EF4-FFF2-40B4-BE49-F238E27FC236}">
                <a16:creationId xmlns:a16="http://schemas.microsoft.com/office/drawing/2014/main" id="{56FB1B60-70D4-3A8F-A61C-1EFF50628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32330"/>
              </p:ext>
            </p:extLst>
          </p:nvPr>
        </p:nvGraphicFramePr>
        <p:xfrm>
          <a:off x="6792521" y="983237"/>
          <a:ext cx="1461465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4985">
                  <a:extLst>
                    <a:ext uri="{9D8B030D-6E8A-4147-A177-3AD203B41FA5}">
                      <a16:colId xmlns:a16="http://schemas.microsoft.com/office/drawing/2014/main" val="858770356"/>
                    </a:ext>
                  </a:extLst>
                </a:gridCol>
                <a:gridCol w="506480">
                  <a:extLst>
                    <a:ext uri="{9D8B030D-6E8A-4147-A177-3AD203B41FA5}">
                      <a16:colId xmlns:a16="http://schemas.microsoft.com/office/drawing/2014/main" val="331801488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AVG Accuracy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0.785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555407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82161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0.793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877622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0.812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85725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0.865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9139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0.860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381227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63236269"/>
                  </a:ext>
                </a:extLst>
              </a:tr>
            </a:tbl>
          </a:graphicData>
        </a:graphic>
      </p:graphicFrame>
      <p:graphicFrame>
        <p:nvGraphicFramePr>
          <p:cNvPr id="37" name="Tableau 36">
            <a:extLst>
              <a:ext uri="{FF2B5EF4-FFF2-40B4-BE49-F238E27FC236}">
                <a16:creationId xmlns:a16="http://schemas.microsoft.com/office/drawing/2014/main" id="{CEF939CC-0DA3-7B3F-AA13-EA3A35E2B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235186"/>
              </p:ext>
            </p:extLst>
          </p:nvPr>
        </p:nvGraphicFramePr>
        <p:xfrm>
          <a:off x="9890830" y="4399924"/>
          <a:ext cx="135255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5350">
                  <a:extLst>
                    <a:ext uri="{9D8B030D-6E8A-4147-A177-3AD203B41FA5}">
                      <a16:colId xmlns:a16="http://schemas.microsoft.com/office/drawing/2014/main" val="35682985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3498836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0.489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129210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0.375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049220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0.103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11489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0.162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402040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0.406</a:t>
                      </a:r>
                      <a:endParaRPr lang="en-CA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59442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0.875</a:t>
                      </a:r>
                      <a:endParaRPr lang="en-CA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37978228"/>
                  </a:ext>
                </a:extLst>
              </a:tr>
            </a:tbl>
          </a:graphicData>
        </a:graphic>
      </p:graphicFrame>
      <p:pic>
        <p:nvPicPr>
          <p:cNvPr id="39" name="Image 38">
            <a:extLst>
              <a:ext uri="{FF2B5EF4-FFF2-40B4-BE49-F238E27FC236}">
                <a16:creationId xmlns:a16="http://schemas.microsoft.com/office/drawing/2014/main" id="{3CA3E383-74B3-5580-C6F3-406B75BB24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6498" y="1929085"/>
            <a:ext cx="2988564" cy="2261615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6B413881-3191-528D-F671-C047E0D6A46E}"/>
              </a:ext>
            </a:extLst>
          </p:cNvPr>
          <p:cNvSpPr txBox="1"/>
          <p:nvPr/>
        </p:nvSpPr>
        <p:spPr>
          <a:xfrm>
            <a:off x="41676" y="45291"/>
            <a:ext cx="1131141" cy="646331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</a:t>
            </a:r>
            <a:r>
              <a:rPr lang="en-CA" dirty="0" err="1">
                <a:solidFill>
                  <a:srgbClr val="7030A0"/>
                </a:solidFill>
              </a:rPr>
              <a:t>ell_exp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 err="1">
                <a:solidFill>
                  <a:srgbClr val="FF0000"/>
                </a:solidFill>
              </a:rPr>
              <a:t>cell_mut</a:t>
            </a:r>
            <a:endParaRPr lang="en-CA" dirty="0">
              <a:solidFill>
                <a:srgbClr val="FF0000"/>
              </a:solidFill>
            </a:endParaRP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FD7A5FC4-F23C-A52E-F888-A02544D14250}"/>
              </a:ext>
            </a:extLst>
          </p:cNvPr>
          <p:cNvGrpSpPr/>
          <p:nvPr/>
        </p:nvGrpSpPr>
        <p:grpSpPr>
          <a:xfrm>
            <a:off x="9146498" y="5706428"/>
            <a:ext cx="2881682" cy="1026082"/>
            <a:chOff x="0" y="0"/>
            <a:chExt cx="3531870" cy="1531621"/>
          </a:xfrm>
        </p:grpSpPr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048EB1F1-2495-1268-2567-5168529D0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1011" y="690930"/>
              <a:ext cx="1590570" cy="840691"/>
            </a:xfrm>
            <a:prstGeom prst="rect">
              <a:avLst/>
            </a:prstGeom>
          </p:spPr>
        </p:pic>
        <p:sp>
          <p:nvSpPr>
            <p:cNvPr id="43" name="ZoneTexte 23">
              <a:extLst>
                <a:ext uri="{FF2B5EF4-FFF2-40B4-BE49-F238E27FC236}">
                  <a16:creationId xmlns:a16="http://schemas.microsoft.com/office/drawing/2014/main" id="{48990185-842F-6E58-D91F-F8379A203516}"/>
                </a:ext>
              </a:extLst>
            </p:cNvPr>
            <p:cNvSpPr txBox="1"/>
            <p:nvPr/>
          </p:nvSpPr>
          <p:spPr>
            <a:xfrm>
              <a:off x="0" y="0"/>
              <a:ext cx="3531870" cy="80397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900" b="1" i="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Table 8. Results of training model on CTRP+GDSC and test on TCGA using gene expression and drug data.</a:t>
              </a:r>
            </a:p>
            <a:p>
              <a:endParaRPr lang="en-CA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1004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65729-9AD1-8630-6AAF-AE10FFF35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ECF141-E021-CEC8-CBFB-11BFDB8C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Test on TCGA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54B7F93-CC35-6D7A-B953-50B63F30FD2A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3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B8DACAA-C543-9B5B-0DFE-37076C1A6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312" y="1314846"/>
            <a:ext cx="2740754" cy="189710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F860C3E-DF9E-8BE8-4C4D-2F1627626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296" y="3646053"/>
            <a:ext cx="2768786" cy="195443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4442098-94E0-62FB-1B64-97431541965F}"/>
              </a:ext>
            </a:extLst>
          </p:cNvPr>
          <p:cNvSpPr txBox="1"/>
          <p:nvPr/>
        </p:nvSpPr>
        <p:spPr>
          <a:xfrm>
            <a:off x="5261227" y="1446420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 </a:t>
            </a:r>
            <a:r>
              <a:rPr lang="en-US" altLang="en-US" sz="1100" dirty="0">
                <a:latin typeface="menlo"/>
              </a:rPr>
              <a:t>0.33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C24DF79-03BF-4165-EB8A-EC3F022FE45B}"/>
              </a:ext>
            </a:extLst>
          </p:cNvPr>
          <p:cNvSpPr txBox="1"/>
          <p:nvPr/>
        </p:nvSpPr>
        <p:spPr>
          <a:xfrm>
            <a:off x="3877614" y="3819550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0.82</a:t>
            </a:r>
            <a:endParaRPr lang="pl-PL" sz="1100" dirty="0">
              <a:latin typeface="menlo"/>
            </a:endParaRPr>
          </a:p>
        </p:txBody>
      </p:sp>
      <p:graphicFrame>
        <p:nvGraphicFramePr>
          <p:cNvPr id="36" name="Tableau 35">
            <a:extLst>
              <a:ext uri="{FF2B5EF4-FFF2-40B4-BE49-F238E27FC236}">
                <a16:creationId xmlns:a16="http://schemas.microsoft.com/office/drawing/2014/main" id="{3329F2D1-03E9-9720-BC63-108E4F81B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357233"/>
              </p:ext>
            </p:extLst>
          </p:nvPr>
        </p:nvGraphicFramePr>
        <p:xfrm>
          <a:off x="6792521" y="983237"/>
          <a:ext cx="1461465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4985">
                  <a:extLst>
                    <a:ext uri="{9D8B030D-6E8A-4147-A177-3AD203B41FA5}">
                      <a16:colId xmlns:a16="http://schemas.microsoft.com/office/drawing/2014/main" val="858770356"/>
                    </a:ext>
                  </a:extLst>
                </a:gridCol>
                <a:gridCol w="506480">
                  <a:extLst>
                    <a:ext uri="{9D8B030D-6E8A-4147-A177-3AD203B41FA5}">
                      <a16:colId xmlns:a16="http://schemas.microsoft.com/office/drawing/2014/main" val="331801488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AVG Accuracy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0.804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555407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0.865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82161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0.799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877622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0.830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85725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0.878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9139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0.878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381227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63236269"/>
                  </a:ext>
                </a:extLst>
              </a:tr>
            </a:tbl>
          </a:graphicData>
        </a:graphic>
      </p:graphicFrame>
      <p:graphicFrame>
        <p:nvGraphicFramePr>
          <p:cNvPr id="37" name="Tableau 36">
            <a:extLst>
              <a:ext uri="{FF2B5EF4-FFF2-40B4-BE49-F238E27FC236}">
                <a16:creationId xmlns:a16="http://schemas.microsoft.com/office/drawing/2014/main" id="{182C0222-2D3C-42F2-2215-0FC8FD5ED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784929"/>
              </p:ext>
            </p:extLst>
          </p:nvPr>
        </p:nvGraphicFramePr>
        <p:xfrm>
          <a:off x="9890830" y="4399924"/>
          <a:ext cx="135255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5350">
                  <a:extLst>
                    <a:ext uri="{9D8B030D-6E8A-4147-A177-3AD203B41FA5}">
                      <a16:colId xmlns:a16="http://schemas.microsoft.com/office/drawing/2014/main" val="35682985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3498836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0.518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129210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0.444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049220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0.385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11489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0.412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402040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0.519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59442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0.627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37978228"/>
                  </a:ext>
                </a:extLst>
              </a:tr>
            </a:tbl>
          </a:graphicData>
        </a:graphic>
      </p:graphicFrame>
      <p:sp>
        <p:nvSpPr>
          <p:cNvPr id="40" name="ZoneTexte 39">
            <a:extLst>
              <a:ext uri="{FF2B5EF4-FFF2-40B4-BE49-F238E27FC236}">
                <a16:creationId xmlns:a16="http://schemas.microsoft.com/office/drawing/2014/main" id="{51F35802-8365-DD0D-0629-B2AC9F2ACA24}"/>
              </a:ext>
            </a:extLst>
          </p:cNvPr>
          <p:cNvSpPr txBox="1"/>
          <p:nvPr/>
        </p:nvSpPr>
        <p:spPr>
          <a:xfrm>
            <a:off x="41676" y="45291"/>
            <a:ext cx="1131141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</a:t>
            </a:r>
            <a:r>
              <a:rPr lang="en-CA" dirty="0" err="1">
                <a:solidFill>
                  <a:srgbClr val="7030A0"/>
                </a:solidFill>
              </a:rPr>
              <a:t>ell_exp</a:t>
            </a:r>
            <a:endParaRPr lang="en-CA" dirty="0">
              <a:solidFill>
                <a:srgbClr val="7030A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E20F9E-785A-3471-6CFD-555875B14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84054"/>
            <a:ext cx="3536036" cy="21586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BD12778-F22F-64C3-0E30-374440F7A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45" y="3515261"/>
            <a:ext cx="3533772" cy="215868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023D3A1-553F-B914-6B25-6CAA49D2A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949" y="2943760"/>
            <a:ext cx="2222289" cy="165084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3DC72DF6-C301-CE3C-E52D-4D61B310C2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861" y="4696727"/>
            <a:ext cx="2455202" cy="195443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6148A7D-63CC-41D9-E675-561ECA88AC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9693" y="1866158"/>
            <a:ext cx="2768787" cy="208542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C24AB70D-28DE-9F17-5DC0-E5092E5947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2641" y="6169304"/>
            <a:ext cx="1297759" cy="56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6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6602E-C53E-F961-5B3F-3484C7C27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1729D4E3-7D31-F8A5-F744-9CCBF4DE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430" y="3441735"/>
            <a:ext cx="2906749" cy="201453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D5D5CD8-C7AB-F821-8BB7-10C5BC9A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Test on TCGA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18738D8-FC39-5806-8571-917B128E586E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00B05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C4C2088-0171-E541-0083-6B8573B36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430" y="1144780"/>
            <a:ext cx="2939329" cy="206716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DFEDF96-5885-77A8-D5B1-24263FA2D5C2}"/>
              </a:ext>
            </a:extLst>
          </p:cNvPr>
          <p:cNvSpPr txBox="1"/>
          <p:nvPr/>
        </p:nvSpPr>
        <p:spPr>
          <a:xfrm>
            <a:off x="3996883" y="2353862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 </a:t>
            </a:r>
            <a:r>
              <a:rPr lang="en-US" altLang="en-US" sz="1100" dirty="0">
                <a:solidFill>
                  <a:srgbClr val="FF0000"/>
                </a:solidFill>
                <a:latin typeface="menlo"/>
              </a:rPr>
              <a:t>0.30</a:t>
            </a:r>
          </a:p>
        </p:txBody>
      </p:sp>
      <p:graphicFrame>
        <p:nvGraphicFramePr>
          <p:cNvPr id="36" name="Tableau 35">
            <a:extLst>
              <a:ext uri="{FF2B5EF4-FFF2-40B4-BE49-F238E27FC236}">
                <a16:creationId xmlns:a16="http://schemas.microsoft.com/office/drawing/2014/main" id="{9D516F56-872E-1536-EBF6-636A89CF3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38887"/>
              </p:ext>
            </p:extLst>
          </p:nvPr>
        </p:nvGraphicFramePr>
        <p:xfrm>
          <a:off x="6792521" y="983237"/>
          <a:ext cx="1461465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4985">
                  <a:extLst>
                    <a:ext uri="{9D8B030D-6E8A-4147-A177-3AD203B41FA5}">
                      <a16:colId xmlns:a16="http://schemas.microsoft.com/office/drawing/2014/main" val="858770356"/>
                    </a:ext>
                  </a:extLst>
                </a:gridCol>
                <a:gridCol w="506480">
                  <a:extLst>
                    <a:ext uri="{9D8B030D-6E8A-4147-A177-3AD203B41FA5}">
                      <a16:colId xmlns:a16="http://schemas.microsoft.com/office/drawing/2014/main" val="331801488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AVG Accuracy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0.797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555407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0.874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82161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0.788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877622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0.828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85725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0.869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9139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0.856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381227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63236269"/>
                  </a:ext>
                </a:extLst>
              </a:tr>
            </a:tbl>
          </a:graphicData>
        </a:graphic>
      </p:graphicFrame>
      <p:graphicFrame>
        <p:nvGraphicFramePr>
          <p:cNvPr id="37" name="Tableau 36">
            <a:extLst>
              <a:ext uri="{FF2B5EF4-FFF2-40B4-BE49-F238E27FC236}">
                <a16:creationId xmlns:a16="http://schemas.microsoft.com/office/drawing/2014/main" id="{435DB631-A666-1D51-2D89-4A7B1C684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644945"/>
              </p:ext>
            </p:extLst>
          </p:nvPr>
        </p:nvGraphicFramePr>
        <p:xfrm>
          <a:off x="9890830" y="4399924"/>
          <a:ext cx="135255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5350">
                  <a:extLst>
                    <a:ext uri="{9D8B030D-6E8A-4147-A177-3AD203B41FA5}">
                      <a16:colId xmlns:a16="http://schemas.microsoft.com/office/drawing/2014/main" val="35682985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3498836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0.521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129210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0.462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049220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0.391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11489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0.423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402040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0.535</a:t>
                      </a:r>
                      <a:endParaRPr lang="en-CA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59442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0.647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37978228"/>
                  </a:ext>
                </a:extLst>
              </a:tr>
            </a:tbl>
          </a:graphicData>
        </a:graphic>
      </p:graphicFrame>
      <p:sp>
        <p:nvSpPr>
          <p:cNvPr id="40" name="ZoneTexte 39">
            <a:extLst>
              <a:ext uri="{FF2B5EF4-FFF2-40B4-BE49-F238E27FC236}">
                <a16:creationId xmlns:a16="http://schemas.microsoft.com/office/drawing/2014/main" id="{6A0F958F-36F1-DBBE-197C-FD3F8C52AD5A}"/>
              </a:ext>
            </a:extLst>
          </p:cNvPr>
          <p:cNvSpPr txBox="1"/>
          <p:nvPr/>
        </p:nvSpPr>
        <p:spPr>
          <a:xfrm>
            <a:off x="41676" y="45291"/>
            <a:ext cx="1131141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</a:t>
            </a:r>
            <a:r>
              <a:rPr lang="en-CA" dirty="0" err="1">
                <a:solidFill>
                  <a:srgbClr val="7030A0"/>
                </a:solidFill>
              </a:rPr>
              <a:t>ell_exp</a:t>
            </a:r>
            <a:endParaRPr lang="en-CA" dirty="0">
              <a:solidFill>
                <a:srgbClr val="7030A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18DF00B-DB33-56B5-C274-65F8B9BB6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5" y="1159311"/>
            <a:ext cx="3486753" cy="210474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687E460-0E0E-A8FC-DBBF-FB7D5C007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54849"/>
            <a:ext cx="3546563" cy="218830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2F3FDA9E-989F-6A4C-D75B-28B073BFCC39}"/>
              </a:ext>
            </a:extLst>
          </p:cNvPr>
          <p:cNvSpPr txBox="1"/>
          <p:nvPr/>
        </p:nvSpPr>
        <p:spPr>
          <a:xfrm>
            <a:off x="5143221" y="5010928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0.84</a:t>
            </a:r>
            <a:endParaRPr lang="pl-PL" sz="1100" dirty="0">
              <a:latin typeface="menlo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18B8866-FF5A-D828-57F3-0E1430945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0170" y="2765548"/>
            <a:ext cx="2243531" cy="168345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812FA21-F0A4-C871-429C-C5EEC1C607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0274" y="4610545"/>
            <a:ext cx="2656258" cy="207356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81B4A37-F4ED-C1ED-2118-66CBB3781E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6532" y="1957222"/>
            <a:ext cx="2780776" cy="2079674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A3D34FE-19C4-C2EE-9F85-EE18B30E70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0830" y="5945784"/>
            <a:ext cx="1297759" cy="56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60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694D8-073E-7DCA-1482-6E9FBFBA4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5AB52D42-1A7A-AF1C-B813-E9FEADA58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088" y="1241999"/>
            <a:ext cx="3085186" cy="214402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445C92A-C48C-7399-AE4E-3DDA7EB28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Test on TCGA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D02C7AF-FCC2-A384-4068-3EAA49267284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FF0000"/>
                </a:solidFill>
              </a:rPr>
              <a:t>Dropout 0.05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025B0E6-91FF-C3EB-7AA9-79F073CCA86E}"/>
              </a:ext>
            </a:extLst>
          </p:cNvPr>
          <p:cNvSpPr txBox="1"/>
          <p:nvPr/>
        </p:nvSpPr>
        <p:spPr>
          <a:xfrm>
            <a:off x="4068003" y="1492512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 </a:t>
            </a:r>
            <a:r>
              <a:rPr lang="en-US" altLang="en-US" sz="1100" dirty="0">
                <a:latin typeface="menlo"/>
              </a:rPr>
              <a:t>0.32</a:t>
            </a:r>
          </a:p>
        </p:txBody>
      </p:sp>
      <p:graphicFrame>
        <p:nvGraphicFramePr>
          <p:cNvPr id="36" name="Tableau 35">
            <a:extLst>
              <a:ext uri="{FF2B5EF4-FFF2-40B4-BE49-F238E27FC236}">
                <a16:creationId xmlns:a16="http://schemas.microsoft.com/office/drawing/2014/main" id="{22ACD370-5016-E5C3-FE85-567BC4CCE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780560"/>
              </p:ext>
            </p:extLst>
          </p:nvPr>
        </p:nvGraphicFramePr>
        <p:xfrm>
          <a:off x="6792521" y="983237"/>
          <a:ext cx="1461465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4985">
                  <a:extLst>
                    <a:ext uri="{9D8B030D-6E8A-4147-A177-3AD203B41FA5}">
                      <a16:colId xmlns:a16="http://schemas.microsoft.com/office/drawing/2014/main" val="858770356"/>
                    </a:ext>
                  </a:extLst>
                </a:gridCol>
                <a:gridCol w="506480">
                  <a:extLst>
                    <a:ext uri="{9D8B030D-6E8A-4147-A177-3AD203B41FA5}">
                      <a16:colId xmlns:a16="http://schemas.microsoft.com/office/drawing/2014/main" val="331801488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AVG Accuracy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0.787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555407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0.878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82161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0.780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877622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0.822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85725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0.882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9139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0.862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381227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0.011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63236269"/>
                  </a:ext>
                </a:extLst>
              </a:tr>
            </a:tbl>
          </a:graphicData>
        </a:graphic>
      </p:graphicFrame>
      <p:pic>
        <p:nvPicPr>
          <p:cNvPr id="16" name="Image 15">
            <a:extLst>
              <a:ext uri="{FF2B5EF4-FFF2-40B4-BE49-F238E27FC236}">
                <a16:creationId xmlns:a16="http://schemas.microsoft.com/office/drawing/2014/main" id="{52CB1017-1484-5541-B304-B46B5F8FA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654" y="3605713"/>
            <a:ext cx="3025620" cy="2137774"/>
          </a:xfrm>
          <a:prstGeom prst="rect">
            <a:avLst/>
          </a:prstGeom>
        </p:spPr>
      </p:pic>
      <p:graphicFrame>
        <p:nvGraphicFramePr>
          <p:cNvPr id="37" name="Tableau 36">
            <a:extLst>
              <a:ext uri="{FF2B5EF4-FFF2-40B4-BE49-F238E27FC236}">
                <a16:creationId xmlns:a16="http://schemas.microsoft.com/office/drawing/2014/main" id="{3E53E219-B4CB-CB92-40EE-4A07CF0CB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401694"/>
              </p:ext>
            </p:extLst>
          </p:nvPr>
        </p:nvGraphicFramePr>
        <p:xfrm>
          <a:off x="9890830" y="4399924"/>
          <a:ext cx="135255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5350">
                  <a:extLst>
                    <a:ext uri="{9D8B030D-6E8A-4147-A177-3AD203B41FA5}">
                      <a16:colId xmlns:a16="http://schemas.microsoft.com/office/drawing/2014/main" val="35682985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3498836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0.512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129210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0.421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049220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0.374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11489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0.396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402040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0.531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59442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0.645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37978228"/>
                  </a:ext>
                </a:extLst>
              </a:tr>
            </a:tbl>
          </a:graphicData>
        </a:graphic>
      </p:graphicFrame>
      <p:sp>
        <p:nvSpPr>
          <p:cNvPr id="40" name="ZoneTexte 39">
            <a:extLst>
              <a:ext uri="{FF2B5EF4-FFF2-40B4-BE49-F238E27FC236}">
                <a16:creationId xmlns:a16="http://schemas.microsoft.com/office/drawing/2014/main" id="{8E17F485-C811-2D46-AD41-681BBA9D057F}"/>
              </a:ext>
            </a:extLst>
          </p:cNvPr>
          <p:cNvSpPr txBox="1"/>
          <p:nvPr/>
        </p:nvSpPr>
        <p:spPr>
          <a:xfrm>
            <a:off x="41676" y="45291"/>
            <a:ext cx="1131141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</a:t>
            </a:r>
            <a:r>
              <a:rPr lang="en-CA" dirty="0" err="1">
                <a:solidFill>
                  <a:srgbClr val="7030A0"/>
                </a:solidFill>
              </a:rPr>
              <a:t>ell_exp</a:t>
            </a:r>
            <a:endParaRPr lang="en-CA" dirty="0">
              <a:solidFill>
                <a:srgbClr val="7030A0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0C59533-D8CA-6300-F114-864002DEA773}"/>
              </a:ext>
            </a:extLst>
          </p:cNvPr>
          <p:cNvSpPr txBox="1"/>
          <p:nvPr/>
        </p:nvSpPr>
        <p:spPr>
          <a:xfrm>
            <a:off x="5143221" y="5010928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1.05</a:t>
            </a:r>
            <a:endParaRPr lang="pl-PL" sz="1100" dirty="0">
              <a:latin typeface="menlo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DE4CD8C5-46F1-51B7-05A0-99F44758B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830" y="5945784"/>
            <a:ext cx="1297759" cy="5632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2AED60A-3707-A09B-1677-53F070BE06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55" y="931655"/>
            <a:ext cx="3439763" cy="20735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ED1020-9A94-8187-59DB-234E3EC0F9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55" y="3325134"/>
            <a:ext cx="3409300" cy="207354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7773CA5-3E65-FFE0-BD66-1B0AF2C49D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1344" y="2427896"/>
            <a:ext cx="2544066" cy="191626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C890D9E-9197-490B-85D1-B5E36DFBF9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3862" y="4516790"/>
            <a:ext cx="2884574" cy="2300791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05BA1E3-0343-4A24-1486-FAA1A64A25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5856" y="1754122"/>
            <a:ext cx="2884574" cy="214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42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2A37D-969A-996F-DD05-648D5045B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39E9AD76-D50A-4158-D13A-BE538456D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026" y="1228856"/>
            <a:ext cx="3035540" cy="213777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29DDA4E-FBF9-A2B6-7A7E-412897ADD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Test on TCGA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BFB808-9F92-4FD8-8C1D-42C3CAD51B6D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0.05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500/50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0BEC796-30E3-1640-5B9E-5D0342D74DAE}"/>
              </a:ext>
            </a:extLst>
          </p:cNvPr>
          <p:cNvSpPr txBox="1"/>
          <p:nvPr/>
        </p:nvSpPr>
        <p:spPr>
          <a:xfrm>
            <a:off x="5230576" y="1585462"/>
            <a:ext cx="11123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 </a:t>
            </a:r>
            <a:r>
              <a:rPr lang="en-US" altLang="en-US" sz="1100" dirty="0">
                <a:latin typeface="menlo"/>
              </a:rPr>
              <a:t>0.29</a:t>
            </a:r>
          </a:p>
        </p:txBody>
      </p:sp>
      <p:graphicFrame>
        <p:nvGraphicFramePr>
          <p:cNvPr id="36" name="Tableau 35">
            <a:extLst>
              <a:ext uri="{FF2B5EF4-FFF2-40B4-BE49-F238E27FC236}">
                <a16:creationId xmlns:a16="http://schemas.microsoft.com/office/drawing/2014/main" id="{FE9A9707-2EBB-4451-F5F2-CBB6F86AB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210605"/>
              </p:ext>
            </p:extLst>
          </p:nvPr>
        </p:nvGraphicFramePr>
        <p:xfrm>
          <a:off x="6792521" y="983237"/>
          <a:ext cx="1461465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4985">
                  <a:extLst>
                    <a:ext uri="{9D8B030D-6E8A-4147-A177-3AD203B41FA5}">
                      <a16:colId xmlns:a16="http://schemas.microsoft.com/office/drawing/2014/main" val="858770356"/>
                    </a:ext>
                  </a:extLst>
                </a:gridCol>
                <a:gridCol w="506480">
                  <a:extLst>
                    <a:ext uri="{9D8B030D-6E8A-4147-A177-3AD203B41FA5}">
                      <a16:colId xmlns:a16="http://schemas.microsoft.com/office/drawing/2014/main" val="331801488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AVG Accuracy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0.774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555407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0.894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82161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0.751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877622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0.816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85725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0.858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9139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0.837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381227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0.015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63236269"/>
                  </a:ext>
                </a:extLst>
              </a:tr>
            </a:tbl>
          </a:graphicData>
        </a:graphic>
      </p:graphicFrame>
      <p:graphicFrame>
        <p:nvGraphicFramePr>
          <p:cNvPr id="37" name="Tableau 36">
            <a:extLst>
              <a:ext uri="{FF2B5EF4-FFF2-40B4-BE49-F238E27FC236}">
                <a16:creationId xmlns:a16="http://schemas.microsoft.com/office/drawing/2014/main" id="{228A0E8C-2003-2B57-6738-37162E8EA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544359"/>
              </p:ext>
            </p:extLst>
          </p:nvPr>
        </p:nvGraphicFramePr>
        <p:xfrm>
          <a:off x="9890830" y="4399924"/>
          <a:ext cx="135255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5350">
                  <a:extLst>
                    <a:ext uri="{9D8B030D-6E8A-4147-A177-3AD203B41FA5}">
                      <a16:colId xmlns:a16="http://schemas.microsoft.com/office/drawing/2014/main" val="35682985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3498836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0.504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129210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0.393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049220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0.360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11489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0.376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402040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0.530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59442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0.667</a:t>
                      </a:r>
                      <a:endParaRPr lang="en-CA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37978228"/>
                  </a:ext>
                </a:extLst>
              </a:tr>
            </a:tbl>
          </a:graphicData>
        </a:graphic>
      </p:graphicFrame>
      <p:pic>
        <p:nvPicPr>
          <p:cNvPr id="26" name="Image 25">
            <a:extLst>
              <a:ext uri="{FF2B5EF4-FFF2-40B4-BE49-F238E27FC236}">
                <a16:creationId xmlns:a16="http://schemas.microsoft.com/office/drawing/2014/main" id="{D7C6FEBD-FC1B-7490-AAF6-2EBED4CF3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572" y="3808009"/>
            <a:ext cx="3043360" cy="2137775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64DDF5C0-AB06-AB3D-54E6-6318E35BDD3A}"/>
              </a:ext>
            </a:extLst>
          </p:cNvPr>
          <p:cNvSpPr txBox="1"/>
          <p:nvPr/>
        </p:nvSpPr>
        <p:spPr>
          <a:xfrm>
            <a:off x="41676" y="45291"/>
            <a:ext cx="1131141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</a:t>
            </a:r>
            <a:r>
              <a:rPr lang="en-CA" dirty="0" err="1">
                <a:solidFill>
                  <a:srgbClr val="7030A0"/>
                </a:solidFill>
              </a:rPr>
              <a:t>ell_exp</a:t>
            </a:r>
            <a:endParaRPr lang="en-CA" dirty="0">
              <a:solidFill>
                <a:srgbClr val="7030A0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CB6CE82-8C05-3189-ECDD-6A9C7355AB68}"/>
              </a:ext>
            </a:extLst>
          </p:cNvPr>
          <p:cNvSpPr txBox="1"/>
          <p:nvPr/>
        </p:nvSpPr>
        <p:spPr>
          <a:xfrm>
            <a:off x="4005199" y="3995604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0.99</a:t>
            </a:r>
            <a:endParaRPr lang="pl-PL" sz="1100" dirty="0">
              <a:latin typeface="menlo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9AC20CB7-D441-AA9E-CAF1-68B082361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830" y="5945784"/>
            <a:ext cx="1297759" cy="56320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1BBB3B4-7B17-5B57-0611-0C0F1007A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2" y="1255763"/>
            <a:ext cx="3488209" cy="213777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245B67C-7765-427E-63F7-FC638179C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393" y="3666063"/>
            <a:ext cx="3520004" cy="217545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4D51F1C3-7E4A-7EA0-6D0D-303D559490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4855" y="2522610"/>
            <a:ext cx="2552711" cy="187731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C0AE953-6446-C2AA-16D8-EE55A76036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4343" y="2003091"/>
            <a:ext cx="2801495" cy="205207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213DEAB6-8E54-C6FC-7BF9-27FABF0E4C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6566" y="4440864"/>
            <a:ext cx="2941416" cy="239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65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D2FD-4939-C56A-14CB-90CF72A0A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959F66F-4AAE-53E3-83C1-81420A7B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28" y="1054750"/>
            <a:ext cx="3029828" cy="207967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3F1AA5-05F2-90D9-1C55-4ACC8AAD3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Test on TCGA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511ECAE-EDAE-3103-50AE-B4B5BCF8AF45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FF0000"/>
                </a:solidFill>
              </a:rPr>
              <a:t>No Dropout 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2B8E282-4B20-2272-D856-13B535172C6F}"/>
              </a:ext>
            </a:extLst>
          </p:cNvPr>
          <p:cNvSpPr txBox="1"/>
          <p:nvPr/>
        </p:nvSpPr>
        <p:spPr>
          <a:xfrm>
            <a:off x="5399480" y="1430151"/>
            <a:ext cx="1041077" cy="269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dirty="0">
                <a:latin typeface="menlo"/>
              </a:rPr>
              <a:t>0.98</a:t>
            </a:r>
          </a:p>
        </p:txBody>
      </p:sp>
      <p:graphicFrame>
        <p:nvGraphicFramePr>
          <p:cNvPr id="36" name="Tableau 35">
            <a:extLst>
              <a:ext uri="{FF2B5EF4-FFF2-40B4-BE49-F238E27FC236}">
                <a16:creationId xmlns:a16="http://schemas.microsoft.com/office/drawing/2014/main" id="{CB3B7BF2-8E0C-E7D6-8497-A32C6E1D7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09854"/>
              </p:ext>
            </p:extLst>
          </p:nvPr>
        </p:nvGraphicFramePr>
        <p:xfrm>
          <a:off x="6792521" y="983237"/>
          <a:ext cx="1461465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4985">
                  <a:extLst>
                    <a:ext uri="{9D8B030D-6E8A-4147-A177-3AD203B41FA5}">
                      <a16:colId xmlns:a16="http://schemas.microsoft.com/office/drawing/2014/main" val="858770356"/>
                    </a:ext>
                  </a:extLst>
                </a:gridCol>
                <a:gridCol w="506480">
                  <a:extLst>
                    <a:ext uri="{9D8B030D-6E8A-4147-A177-3AD203B41FA5}">
                      <a16:colId xmlns:a16="http://schemas.microsoft.com/office/drawing/2014/main" val="331801488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AVG Accuracy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0.781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555407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0.882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82161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0.766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877622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0.818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85725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0.855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9139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0.844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381227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63236269"/>
                  </a:ext>
                </a:extLst>
              </a:tr>
            </a:tbl>
          </a:graphicData>
        </a:graphic>
      </p:graphicFrame>
      <p:pic>
        <p:nvPicPr>
          <p:cNvPr id="16" name="Image 15">
            <a:extLst>
              <a:ext uri="{FF2B5EF4-FFF2-40B4-BE49-F238E27FC236}">
                <a16:creationId xmlns:a16="http://schemas.microsoft.com/office/drawing/2014/main" id="{F15D79F9-39A7-2153-9615-6C61EC9E6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047" y="3429000"/>
            <a:ext cx="3051960" cy="2113273"/>
          </a:xfrm>
          <a:prstGeom prst="rect">
            <a:avLst/>
          </a:prstGeom>
        </p:spPr>
      </p:pic>
      <p:graphicFrame>
        <p:nvGraphicFramePr>
          <p:cNvPr id="37" name="Tableau 36">
            <a:extLst>
              <a:ext uri="{FF2B5EF4-FFF2-40B4-BE49-F238E27FC236}">
                <a16:creationId xmlns:a16="http://schemas.microsoft.com/office/drawing/2014/main" id="{81058C1E-0178-C911-5C20-576E83196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166633"/>
              </p:ext>
            </p:extLst>
          </p:nvPr>
        </p:nvGraphicFramePr>
        <p:xfrm>
          <a:off x="9890830" y="4399924"/>
          <a:ext cx="135255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5350">
                  <a:extLst>
                    <a:ext uri="{9D8B030D-6E8A-4147-A177-3AD203B41FA5}">
                      <a16:colId xmlns:a16="http://schemas.microsoft.com/office/drawing/2014/main" val="35682985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3498836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0.486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129210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0.482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049220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0.367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11489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0.417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402040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0.519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59442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0.660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37978228"/>
                  </a:ext>
                </a:extLst>
              </a:tr>
            </a:tbl>
          </a:graphicData>
        </a:graphic>
      </p:graphicFrame>
      <p:sp>
        <p:nvSpPr>
          <p:cNvPr id="40" name="ZoneTexte 39">
            <a:extLst>
              <a:ext uri="{FF2B5EF4-FFF2-40B4-BE49-F238E27FC236}">
                <a16:creationId xmlns:a16="http://schemas.microsoft.com/office/drawing/2014/main" id="{486C551B-9D52-0F05-9C91-8C7983616D8C}"/>
              </a:ext>
            </a:extLst>
          </p:cNvPr>
          <p:cNvSpPr txBox="1"/>
          <p:nvPr/>
        </p:nvSpPr>
        <p:spPr>
          <a:xfrm>
            <a:off x="41676" y="45291"/>
            <a:ext cx="1131141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</a:t>
            </a:r>
            <a:r>
              <a:rPr lang="en-CA" dirty="0" err="1">
                <a:solidFill>
                  <a:srgbClr val="7030A0"/>
                </a:solidFill>
              </a:rPr>
              <a:t>ell_exp</a:t>
            </a:r>
            <a:endParaRPr lang="en-CA" dirty="0">
              <a:solidFill>
                <a:srgbClr val="7030A0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9DBC91F-F8E3-F383-A9D5-CA6CB82E7146}"/>
              </a:ext>
            </a:extLst>
          </p:cNvPr>
          <p:cNvSpPr txBox="1"/>
          <p:nvPr/>
        </p:nvSpPr>
        <p:spPr>
          <a:xfrm>
            <a:off x="5577646" y="3577268"/>
            <a:ext cx="1101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1.20</a:t>
            </a:r>
            <a:endParaRPr lang="pl-PL" sz="1100" dirty="0">
              <a:latin typeface="menlo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9F4782-6329-57FD-9828-B8B562E30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9" y="946119"/>
            <a:ext cx="3559777" cy="21883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903D767-A343-3439-B187-173E49289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53968"/>
            <a:ext cx="3582713" cy="218830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8FE32C3-330B-FA5A-FA77-848BE73427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991" y="2541577"/>
            <a:ext cx="2362824" cy="174350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D447B05-85C0-3C8A-AF09-7695644F95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6991" y="4563265"/>
            <a:ext cx="2650834" cy="211853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53723C6-E3A6-69BA-9BCF-D62FF9BA4E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4045" y="1958709"/>
            <a:ext cx="2886598" cy="214433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837E644-87E9-CB00-C95B-9C3533A062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0830" y="5920826"/>
            <a:ext cx="1297759" cy="56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44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09F81-C8FF-48C8-81F4-58B250CD4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DFA48B-F565-ADBE-0701-5CD913327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Test on TCGA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29119A1-9E4C-7AA0-667B-DD1A185E2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243" y="983237"/>
            <a:ext cx="3066552" cy="211879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9C58AE6-274A-785F-6440-AD92BB4F53C7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FF0000"/>
                </a:solidFill>
              </a:rPr>
              <a:t>Dropout 0.2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6211568-644D-B005-ADAA-1352F5573345}"/>
              </a:ext>
            </a:extLst>
          </p:cNvPr>
          <p:cNvSpPr txBox="1"/>
          <p:nvPr/>
        </p:nvSpPr>
        <p:spPr>
          <a:xfrm>
            <a:off x="5399480" y="1430151"/>
            <a:ext cx="1041077" cy="269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dirty="0">
                <a:latin typeface="menlo"/>
              </a:rPr>
              <a:t>0.39</a:t>
            </a:r>
          </a:p>
        </p:txBody>
      </p:sp>
      <p:graphicFrame>
        <p:nvGraphicFramePr>
          <p:cNvPr id="36" name="Tableau 35">
            <a:extLst>
              <a:ext uri="{FF2B5EF4-FFF2-40B4-BE49-F238E27FC236}">
                <a16:creationId xmlns:a16="http://schemas.microsoft.com/office/drawing/2014/main" id="{9A40CF36-96D8-857A-E343-45FD68E95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342583"/>
              </p:ext>
            </p:extLst>
          </p:nvPr>
        </p:nvGraphicFramePr>
        <p:xfrm>
          <a:off x="6792521" y="983237"/>
          <a:ext cx="1461465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4985">
                  <a:extLst>
                    <a:ext uri="{9D8B030D-6E8A-4147-A177-3AD203B41FA5}">
                      <a16:colId xmlns:a16="http://schemas.microsoft.com/office/drawing/2014/main" val="858770356"/>
                    </a:ext>
                  </a:extLst>
                </a:gridCol>
                <a:gridCol w="506480">
                  <a:extLst>
                    <a:ext uri="{9D8B030D-6E8A-4147-A177-3AD203B41FA5}">
                      <a16:colId xmlns:a16="http://schemas.microsoft.com/office/drawing/2014/main" val="331801488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AVG Accuracy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0.812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555407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0.870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82161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0.813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877622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0.836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85725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0.892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9139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0.891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381227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63236269"/>
                  </a:ext>
                </a:extLst>
              </a:tr>
            </a:tbl>
          </a:graphicData>
        </a:graphic>
      </p:graphicFrame>
      <p:pic>
        <p:nvPicPr>
          <p:cNvPr id="16" name="Image 15">
            <a:extLst>
              <a:ext uri="{FF2B5EF4-FFF2-40B4-BE49-F238E27FC236}">
                <a16:creationId xmlns:a16="http://schemas.microsoft.com/office/drawing/2014/main" id="{21F555EE-875D-8418-80C7-797EE42FF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243" y="3548950"/>
            <a:ext cx="3176979" cy="2236800"/>
          </a:xfrm>
          <a:prstGeom prst="rect">
            <a:avLst/>
          </a:prstGeom>
        </p:spPr>
      </p:pic>
      <p:graphicFrame>
        <p:nvGraphicFramePr>
          <p:cNvPr id="37" name="Tableau 36">
            <a:extLst>
              <a:ext uri="{FF2B5EF4-FFF2-40B4-BE49-F238E27FC236}">
                <a16:creationId xmlns:a16="http://schemas.microsoft.com/office/drawing/2014/main" id="{0E672BED-AEF6-7749-0557-30F8A8971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548046"/>
              </p:ext>
            </p:extLst>
          </p:nvPr>
        </p:nvGraphicFramePr>
        <p:xfrm>
          <a:off x="9890830" y="4399924"/>
          <a:ext cx="135255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5350">
                  <a:extLst>
                    <a:ext uri="{9D8B030D-6E8A-4147-A177-3AD203B41FA5}">
                      <a16:colId xmlns:a16="http://schemas.microsoft.com/office/drawing/2014/main" val="35682985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3498836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0.508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129210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0.416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049220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0.369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11489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0.391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402040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0.520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59442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0.637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37978228"/>
                  </a:ext>
                </a:extLst>
              </a:tr>
            </a:tbl>
          </a:graphicData>
        </a:graphic>
      </p:graphicFrame>
      <p:sp>
        <p:nvSpPr>
          <p:cNvPr id="40" name="ZoneTexte 39">
            <a:extLst>
              <a:ext uri="{FF2B5EF4-FFF2-40B4-BE49-F238E27FC236}">
                <a16:creationId xmlns:a16="http://schemas.microsoft.com/office/drawing/2014/main" id="{CE45566B-8FCD-9AEA-72AE-342A99F3A3F7}"/>
              </a:ext>
            </a:extLst>
          </p:cNvPr>
          <p:cNvSpPr txBox="1"/>
          <p:nvPr/>
        </p:nvSpPr>
        <p:spPr>
          <a:xfrm>
            <a:off x="41676" y="45291"/>
            <a:ext cx="1131141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</a:t>
            </a:r>
            <a:r>
              <a:rPr lang="en-CA" dirty="0" err="1">
                <a:solidFill>
                  <a:srgbClr val="7030A0"/>
                </a:solidFill>
              </a:rPr>
              <a:t>ell_exp</a:t>
            </a:r>
            <a:endParaRPr lang="en-CA" dirty="0">
              <a:solidFill>
                <a:srgbClr val="7030A0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EAAFF18-58D5-6CFC-B8F3-19FB3B5E1ECA}"/>
              </a:ext>
            </a:extLst>
          </p:cNvPr>
          <p:cNvSpPr txBox="1"/>
          <p:nvPr/>
        </p:nvSpPr>
        <p:spPr>
          <a:xfrm>
            <a:off x="4034824" y="3723973"/>
            <a:ext cx="1101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0.68</a:t>
            </a:r>
            <a:endParaRPr lang="pl-PL" sz="1100" dirty="0">
              <a:latin typeface="menlo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A4D0F44-4CB7-FBF9-1C77-8DD629E07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795" y="2521234"/>
            <a:ext cx="2517746" cy="186249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625AFDC-5148-9DB5-2F13-B2B7C9BAB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605" y="951829"/>
            <a:ext cx="3397745" cy="207344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97FBC84-B983-ED72-8B3F-7B3DBDE4D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509805"/>
            <a:ext cx="3543350" cy="215203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F26E40A-0121-4168-ADA6-D77DDFF3C9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4307" y="4524917"/>
            <a:ext cx="2769870" cy="216158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97C6A43-7B41-E853-5161-9AC4BD84E9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176" y="2184401"/>
            <a:ext cx="2573913" cy="195632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7C17595-5385-584D-3D82-7FBBAA2431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0830" y="5785750"/>
            <a:ext cx="1297759" cy="56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74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22260-05DD-4B42-3B68-16B7EECB5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6AA732F8-41B6-AF81-6277-EC897D964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697" y="970169"/>
            <a:ext cx="3050594" cy="21443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6A1281-59F8-6886-8EE6-10E6691C2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Test on TCGA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4213C45-F888-C79C-BB7A-CF98E424C9A3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0.2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1000/50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2C07E8-7F48-9CDE-9943-EAA70F799D6C}"/>
              </a:ext>
            </a:extLst>
          </p:cNvPr>
          <p:cNvSpPr txBox="1"/>
          <p:nvPr/>
        </p:nvSpPr>
        <p:spPr>
          <a:xfrm>
            <a:off x="5399480" y="1430151"/>
            <a:ext cx="1041077" cy="269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dirty="0">
                <a:latin typeface="menlo"/>
              </a:rPr>
              <a:t>0.43</a:t>
            </a:r>
          </a:p>
        </p:txBody>
      </p:sp>
      <p:graphicFrame>
        <p:nvGraphicFramePr>
          <p:cNvPr id="36" name="Tableau 35">
            <a:extLst>
              <a:ext uri="{FF2B5EF4-FFF2-40B4-BE49-F238E27FC236}">
                <a16:creationId xmlns:a16="http://schemas.microsoft.com/office/drawing/2014/main" id="{C1DE2E1B-3FD0-5A98-4E99-C6E90AF96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60726"/>
              </p:ext>
            </p:extLst>
          </p:nvPr>
        </p:nvGraphicFramePr>
        <p:xfrm>
          <a:off x="6792521" y="983237"/>
          <a:ext cx="1461465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4985">
                  <a:extLst>
                    <a:ext uri="{9D8B030D-6E8A-4147-A177-3AD203B41FA5}">
                      <a16:colId xmlns:a16="http://schemas.microsoft.com/office/drawing/2014/main" val="858770356"/>
                    </a:ext>
                  </a:extLst>
                </a:gridCol>
                <a:gridCol w="506480">
                  <a:extLst>
                    <a:ext uri="{9D8B030D-6E8A-4147-A177-3AD203B41FA5}">
                      <a16:colId xmlns:a16="http://schemas.microsoft.com/office/drawing/2014/main" val="331801488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AVG Accuracy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0.799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555407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0.846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82161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0.805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877622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0.825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85725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0.862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9139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0.845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381227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0.016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63236269"/>
                  </a:ext>
                </a:extLst>
              </a:tr>
            </a:tbl>
          </a:graphicData>
        </a:graphic>
      </p:graphicFrame>
      <p:graphicFrame>
        <p:nvGraphicFramePr>
          <p:cNvPr id="37" name="Tableau 36">
            <a:extLst>
              <a:ext uri="{FF2B5EF4-FFF2-40B4-BE49-F238E27FC236}">
                <a16:creationId xmlns:a16="http://schemas.microsoft.com/office/drawing/2014/main" id="{91C09999-BDBD-9296-782E-3BE7485B0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098204"/>
              </p:ext>
            </p:extLst>
          </p:nvPr>
        </p:nvGraphicFramePr>
        <p:xfrm>
          <a:off x="9890830" y="4399924"/>
          <a:ext cx="135255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5350">
                  <a:extLst>
                    <a:ext uri="{9D8B030D-6E8A-4147-A177-3AD203B41FA5}">
                      <a16:colId xmlns:a16="http://schemas.microsoft.com/office/drawing/2014/main" val="35682985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3498836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0.491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129210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0.447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049220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0.363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11489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0.400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402040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0.513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59442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0.618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37978228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47A811ED-5BC0-0B60-7E53-6A262D128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747" y="3316456"/>
            <a:ext cx="3098244" cy="2118799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10CD00A7-1753-B2CF-2888-229AE986CE43}"/>
              </a:ext>
            </a:extLst>
          </p:cNvPr>
          <p:cNvSpPr txBox="1"/>
          <p:nvPr/>
        </p:nvSpPr>
        <p:spPr>
          <a:xfrm>
            <a:off x="41676" y="45291"/>
            <a:ext cx="1131141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</a:t>
            </a:r>
            <a:r>
              <a:rPr lang="en-CA" dirty="0" err="1">
                <a:solidFill>
                  <a:srgbClr val="7030A0"/>
                </a:solidFill>
              </a:rPr>
              <a:t>ell_exp</a:t>
            </a:r>
            <a:endParaRPr lang="en-CA" dirty="0">
              <a:solidFill>
                <a:srgbClr val="7030A0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0DA0A69-3AF6-FA90-E325-FDC5B365E3A0}"/>
              </a:ext>
            </a:extLst>
          </p:cNvPr>
          <p:cNvSpPr txBox="1"/>
          <p:nvPr/>
        </p:nvSpPr>
        <p:spPr>
          <a:xfrm>
            <a:off x="5399480" y="3561413"/>
            <a:ext cx="1101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0.72</a:t>
            </a:r>
            <a:endParaRPr lang="pl-PL" sz="1100" dirty="0">
              <a:latin typeface="menlo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ECCC20F-7B4B-2260-49C9-B17AE7E6D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795" y="2521234"/>
            <a:ext cx="2517746" cy="186249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00A0C85-BC80-A75A-8223-FA8C19B26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57" y="984662"/>
            <a:ext cx="3520691" cy="2144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3BD3C80-8204-532C-87DB-53A25A2B23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6" y="3316457"/>
            <a:ext cx="3563371" cy="216944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958C405-7BA1-F159-063C-74B0FE705A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3291" y="4635584"/>
            <a:ext cx="2522992" cy="200325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CCB2165A-3B80-1C88-5601-77CC1B7FF7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6283" y="2042334"/>
            <a:ext cx="2769870" cy="2073446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DF68844-1841-25A3-DC4B-D7A6CF5BBD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62338" y="5864504"/>
            <a:ext cx="1297759" cy="56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82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61B17-0939-6B25-5B06-C456FE44B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94E89DCD-5BBC-E014-7E32-C8E249ECF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748" y="4172597"/>
            <a:ext cx="3876494" cy="271172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D456575-45CD-A825-666B-F606412EA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459" y="1290046"/>
            <a:ext cx="4041519" cy="28342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91785F-995A-16D8-BB97-1FB3089EC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02" y="4110087"/>
            <a:ext cx="3876494" cy="267469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8920268-F9E8-DD02-7AA6-5B119C546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306" y="1357716"/>
            <a:ext cx="4073298" cy="28148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D7F910B-323C-78DC-10AA-A77A37C53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Learning rate from 10</a:t>
            </a:r>
            <a:r>
              <a:rPr lang="en-US" sz="3200" b="1" baseline="30000" dirty="0">
                <a:solidFill>
                  <a:srgbClr val="00B050"/>
                </a:solidFill>
              </a:rPr>
              <a:t>-2</a:t>
            </a:r>
            <a:r>
              <a:rPr lang="en-US" sz="3200" b="1" dirty="0">
                <a:solidFill>
                  <a:srgbClr val="00B050"/>
                </a:solidFill>
              </a:rPr>
              <a:t> to 10</a:t>
            </a:r>
            <a:r>
              <a:rPr lang="en-US" sz="3200" b="1" baseline="30000" dirty="0">
                <a:solidFill>
                  <a:srgbClr val="00B050"/>
                </a:solidFill>
              </a:rPr>
              <a:t>-3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E2419BA-8966-A0EC-E9C0-B9F1CFE069B2}"/>
              </a:ext>
            </a:extLst>
          </p:cNvPr>
          <p:cNvSpPr txBox="1"/>
          <p:nvPr/>
        </p:nvSpPr>
        <p:spPr>
          <a:xfrm>
            <a:off x="1357247" y="1810254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28</a:t>
            </a:r>
            <a:r>
              <a:rPr lang="en-US" altLang="en-US" sz="1100" dirty="0">
                <a:solidFill>
                  <a:srgbClr val="FF0000"/>
                </a:solidFill>
                <a:latin typeface="menlo"/>
              </a:rPr>
              <a:t>.74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2F44276-E7CB-8CD5-32D9-6BB83DC73D40}"/>
              </a:ext>
            </a:extLst>
          </p:cNvPr>
          <p:cNvSpPr txBox="1"/>
          <p:nvPr/>
        </p:nvSpPr>
        <p:spPr>
          <a:xfrm>
            <a:off x="1792865" y="4704455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solidFill>
                  <a:srgbClr val="FF0000"/>
                </a:solidFill>
                <a:latin typeface="menlo"/>
              </a:rPr>
              <a:t>0.064</a:t>
            </a:r>
            <a:endParaRPr lang="pl-PL" sz="1100" dirty="0">
              <a:solidFill>
                <a:srgbClr val="FF0000"/>
              </a:solidFill>
              <a:latin typeface="menlo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7AF7EA1-52FD-E45D-E057-FC5B3D1CC3F7}"/>
              </a:ext>
            </a:extLst>
          </p:cNvPr>
          <p:cNvSpPr txBox="1"/>
          <p:nvPr/>
        </p:nvSpPr>
        <p:spPr>
          <a:xfrm>
            <a:off x="2300427" y="706025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Lr = 10</a:t>
            </a:r>
            <a:r>
              <a:rPr lang="en-US" baseline="30000" dirty="0">
                <a:solidFill>
                  <a:srgbClr val="FF0000"/>
                </a:solidFill>
              </a:rPr>
              <a:t>-2</a:t>
            </a:r>
            <a:endParaRPr lang="en-CA" baseline="30000" dirty="0">
              <a:solidFill>
                <a:srgbClr val="FF0000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9723052-8067-26F1-F9AB-4C5F00BFF01B}"/>
              </a:ext>
            </a:extLst>
          </p:cNvPr>
          <p:cNvSpPr txBox="1"/>
          <p:nvPr/>
        </p:nvSpPr>
        <p:spPr>
          <a:xfrm>
            <a:off x="8263925" y="73666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Lr = 10</a:t>
            </a:r>
            <a:r>
              <a:rPr lang="en-US" baseline="30000" dirty="0">
                <a:solidFill>
                  <a:srgbClr val="00B050"/>
                </a:solidFill>
              </a:rPr>
              <a:t>-3</a:t>
            </a:r>
            <a:endParaRPr lang="en-CA" baseline="30000" dirty="0">
              <a:solidFill>
                <a:srgbClr val="00B050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5699646-4DC4-40AA-3A30-B081EAC3D015}"/>
              </a:ext>
            </a:extLst>
          </p:cNvPr>
          <p:cNvSpPr txBox="1"/>
          <p:nvPr/>
        </p:nvSpPr>
        <p:spPr>
          <a:xfrm>
            <a:off x="4598000" y="2055593"/>
            <a:ext cx="17803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/>
              <a:t>⚠️</a:t>
            </a:r>
            <a:r>
              <a:rPr lang="en-US" sz="1400" b="1" dirty="0"/>
              <a:t>High std, t-SNE plot shows </a:t>
            </a:r>
            <a:r>
              <a:rPr lang="en-US" sz="1400" b="1" dirty="0">
                <a:solidFill>
                  <a:srgbClr val="FF0000"/>
                </a:solidFill>
              </a:rPr>
              <a:t>curved and compressed </a:t>
            </a:r>
            <a:r>
              <a:rPr lang="en-US" sz="1400" b="1" dirty="0"/>
              <a:t>datapoints.</a:t>
            </a:r>
            <a:endParaRPr lang="en-CA" sz="1400" b="1" dirty="0">
              <a:solidFill>
                <a:srgbClr val="FF0000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901771-20F1-73BB-70D1-6A8044916D1C}"/>
              </a:ext>
            </a:extLst>
          </p:cNvPr>
          <p:cNvSpPr txBox="1"/>
          <p:nvPr/>
        </p:nvSpPr>
        <p:spPr>
          <a:xfrm>
            <a:off x="4803738" y="4920809"/>
            <a:ext cx="17298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1" dirty="0"/>
              <a:t>⚠️ low std, t-SNE plot shows </a:t>
            </a:r>
            <a:r>
              <a:rPr lang="en-CA" sz="1400" b="1" dirty="0">
                <a:solidFill>
                  <a:srgbClr val="FF0000"/>
                </a:solidFill>
              </a:rPr>
              <a:t>sparse and collapsed points</a:t>
            </a:r>
            <a:r>
              <a:rPr lang="en-CA" sz="1400" b="1" dirty="0"/>
              <a:t>.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A3781D7-D235-3B82-1439-A4AF9F8EB6D9}"/>
              </a:ext>
            </a:extLst>
          </p:cNvPr>
          <p:cNvSpPr txBox="1"/>
          <p:nvPr/>
        </p:nvSpPr>
        <p:spPr>
          <a:xfrm>
            <a:off x="10462097" y="1947767"/>
            <a:ext cx="16098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/>
              <a:t>✅ </a:t>
            </a:r>
            <a:r>
              <a:rPr lang="en-US" sz="1400" b="1" dirty="0"/>
              <a:t>cell latent space is better structured : </a:t>
            </a:r>
            <a:r>
              <a:rPr lang="en-US" sz="1400" b="1" dirty="0">
                <a:solidFill>
                  <a:srgbClr val="00B050"/>
                </a:solidFill>
              </a:rPr>
              <a:t>Well spread + clusters</a:t>
            </a:r>
            <a:endParaRPr lang="en-CA" sz="1400" b="1" dirty="0">
              <a:solidFill>
                <a:srgbClr val="00B050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98A38D2-69EB-AAEB-40FF-6A576CD443DB}"/>
              </a:ext>
            </a:extLst>
          </p:cNvPr>
          <p:cNvSpPr txBox="1"/>
          <p:nvPr/>
        </p:nvSpPr>
        <p:spPr>
          <a:xfrm>
            <a:off x="10462096" y="4966065"/>
            <a:ext cx="1609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/>
              <a:t>✅ </a:t>
            </a:r>
            <a:r>
              <a:rPr lang="en-US" sz="1400" b="1" dirty="0"/>
              <a:t>Better spread and clusters</a:t>
            </a:r>
            <a:endParaRPr lang="en-CA" sz="1400" b="1" dirty="0">
              <a:solidFill>
                <a:srgbClr val="00B05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4013A0-2E8D-D594-094C-5C42B5E5A857}"/>
              </a:ext>
            </a:extLst>
          </p:cNvPr>
          <p:cNvSpPr txBox="1"/>
          <p:nvPr/>
        </p:nvSpPr>
        <p:spPr>
          <a:xfrm>
            <a:off x="8134449" y="1548644"/>
            <a:ext cx="23276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</a:t>
            </a:r>
            <a:r>
              <a:rPr lang="pl-PL" sz="1100" dirty="0">
                <a:latin typeface="menlo"/>
              </a:rPr>
              <a:t>z_cell std: </a:t>
            </a:r>
            <a:r>
              <a:rPr lang="pl-PL" sz="1100" dirty="0">
                <a:solidFill>
                  <a:srgbClr val="00B050"/>
                </a:solidFill>
                <a:latin typeface="menlo"/>
              </a:rPr>
              <a:t>0.9</a:t>
            </a:r>
            <a:r>
              <a:rPr lang="en-US" sz="1100" dirty="0">
                <a:solidFill>
                  <a:srgbClr val="00B050"/>
                </a:solidFill>
                <a:latin typeface="menlo"/>
              </a:rPr>
              <a:t>5</a:t>
            </a:r>
            <a:endParaRPr lang="en-CA" sz="11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83640FC-CF7F-E55A-285E-DFEFB4CFD034}"/>
              </a:ext>
            </a:extLst>
          </p:cNvPr>
          <p:cNvSpPr txBox="1"/>
          <p:nvPr/>
        </p:nvSpPr>
        <p:spPr>
          <a:xfrm>
            <a:off x="9206812" y="4343093"/>
            <a:ext cx="28026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dirty="0">
                <a:latin typeface="menlo"/>
              </a:rPr>
              <a:t>z_drug std: </a:t>
            </a:r>
            <a:r>
              <a:rPr lang="pl-PL" sz="1100" dirty="0">
                <a:solidFill>
                  <a:srgbClr val="00B050"/>
                </a:solidFill>
                <a:latin typeface="menlo"/>
              </a:rPr>
              <a:t>1.</a:t>
            </a:r>
            <a:r>
              <a:rPr lang="en-US" sz="1100" dirty="0">
                <a:solidFill>
                  <a:srgbClr val="00B050"/>
                </a:solidFill>
                <a:latin typeface="menlo"/>
              </a:rPr>
              <a:t>5</a:t>
            </a:r>
            <a:r>
              <a:rPr lang="pl-PL" sz="1100" dirty="0">
                <a:solidFill>
                  <a:srgbClr val="00B050"/>
                </a:solidFill>
                <a:latin typeface="menlo"/>
              </a:rPr>
              <a:t> </a:t>
            </a:r>
            <a:endParaRPr lang="en-CA" sz="1100" dirty="0">
              <a:solidFill>
                <a:srgbClr val="00B050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557269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AF538-CE77-B79E-AB0D-536FAF794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DFF6AF-95E4-D1E0-9AD7-53043596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Test on TCGA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D461C8C-D5AB-7D67-CB5E-42653206B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553" y="878931"/>
            <a:ext cx="3158726" cy="217258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C8C9713-6B65-E7B1-EC54-2D2160A1DDDB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FF0000"/>
                </a:solidFill>
              </a:rPr>
              <a:t>Weighted MSE, alpha = 3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0.2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DE857D5-1B87-723E-9E3A-6A9D080EC94E}"/>
              </a:ext>
            </a:extLst>
          </p:cNvPr>
          <p:cNvSpPr txBox="1"/>
          <p:nvPr/>
        </p:nvSpPr>
        <p:spPr>
          <a:xfrm>
            <a:off x="4034824" y="2076170"/>
            <a:ext cx="1041077" cy="269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dirty="0">
                <a:latin typeface="menlo"/>
              </a:rPr>
              <a:t>0.24</a:t>
            </a:r>
          </a:p>
        </p:txBody>
      </p:sp>
      <p:graphicFrame>
        <p:nvGraphicFramePr>
          <p:cNvPr id="36" name="Tableau 35">
            <a:extLst>
              <a:ext uri="{FF2B5EF4-FFF2-40B4-BE49-F238E27FC236}">
                <a16:creationId xmlns:a16="http://schemas.microsoft.com/office/drawing/2014/main" id="{507783B0-D67C-86E3-B6B4-ACB31F63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651271"/>
              </p:ext>
            </p:extLst>
          </p:nvPr>
        </p:nvGraphicFramePr>
        <p:xfrm>
          <a:off x="6792521" y="983237"/>
          <a:ext cx="1461465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4985">
                  <a:extLst>
                    <a:ext uri="{9D8B030D-6E8A-4147-A177-3AD203B41FA5}">
                      <a16:colId xmlns:a16="http://schemas.microsoft.com/office/drawing/2014/main" val="858770356"/>
                    </a:ext>
                  </a:extLst>
                </a:gridCol>
                <a:gridCol w="506480">
                  <a:extLst>
                    <a:ext uri="{9D8B030D-6E8A-4147-A177-3AD203B41FA5}">
                      <a16:colId xmlns:a16="http://schemas.microsoft.com/office/drawing/2014/main" val="331801488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AVG Accuracy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0.785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555407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0.933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82161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0.747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877622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0.829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85725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0.874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9139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0.854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381227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63236269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523D61A4-41FA-A9DB-E668-F1C6544C2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243" y="3519386"/>
            <a:ext cx="3106016" cy="2161585"/>
          </a:xfrm>
          <a:prstGeom prst="rect">
            <a:avLst/>
          </a:prstGeom>
        </p:spPr>
      </p:pic>
      <p:graphicFrame>
        <p:nvGraphicFramePr>
          <p:cNvPr id="37" name="Tableau 36">
            <a:extLst>
              <a:ext uri="{FF2B5EF4-FFF2-40B4-BE49-F238E27FC236}">
                <a16:creationId xmlns:a16="http://schemas.microsoft.com/office/drawing/2014/main" id="{4BA577F2-132F-41C9-C918-68DAF6A37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673752"/>
              </p:ext>
            </p:extLst>
          </p:nvPr>
        </p:nvGraphicFramePr>
        <p:xfrm>
          <a:off x="9890830" y="4399924"/>
          <a:ext cx="135255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5350">
                  <a:extLst>
                    <a:ext uri="{9D8B030D-6E8A-4147-A177-3AD203B41FA5}">
                      <a16:colId xmlns:a16="http://schemas.microsoft.com/office/drawing/2014/main" val="35682985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3498836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0.493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129210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0.530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049220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0.381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11489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0.443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402040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0.519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59442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0.620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37978228"/>
                  </a:ext>
                </a:extLst>
              </a:tr>
            </a:tbl>
          </a:graphicData>
        </a:graphic>
      </p:graphicFrame>
      <p:sp>
        <p:nvSpPr>
          <p:cNvPr id="40" name="ZoneTexte 39">
            <a:extLst>
              <a:ext uri="{FF2B5EF4-FFF2-40B4-BE49-F238E27FC236}">
                <a16:creationId xmlns:a16="http://schemas.microsoft.com/office/drawing/2014/main" id="{C4C3A173-5F4F-07DB-65FF-0B413B8DC0DE}"/>
              </a:ext>
            </a:extLst>
          </p:cNvPr>
          <p:cNvSpPr txBox="1"/>
          <p:nvPr/>
        </p:nvSpPr>
        <p:spPr>
          <a:xfrm>
            <a:off x="41676" y="45291"/>
            <a:ext cx="1131141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</a:t>
            </a:r>
            <a:r>
              <a:rPr lang="en-CA" dirty="0" err="1">
                <a:solidFill>
                  <a:srgbClr val="7030A0"/>
                </a:solidFill>
              </a:rPr>
              <a:t>ell_exp</a:t>
            </a:r>
            <a:endParaRPr lang="en-CA" dirty="0">
              <a:solidFill>
                <a:srgbClr val="7030A0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63D5F5C-9FEB-FAF3-994B-159CF0CA1C7B}"/>
              </a:ext>
            </a:extLst>
          </p:cNvPr>
          <p:cNvSpPr txBox="1"/>
          <p:nvPr/>
        </p:nvSpPr>
        <p:spPr>
          <a:xfrm>
            <a:off x="4034824" y="3723973"/>
            <a:ext cx="1101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0.62</a:t>
            </a:r>
            <a:endParaRPr lang="pl-PL" sz="1100" dirty="0">
              <a:latin typeface="menlo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62D40BA-8A97-B9E4-CF89-686E820FA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7" y="851485"/>
            <a:ext cx="3493816" cy="21187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6F0F7D1-F205-F62A-2DCB-A0FE0B9DE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7" y="3548950"/>
            <a:ext cx="3543686" cy="217258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18B8058-05F6-47A4-6D81-BC8100493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693" y="2438593"/>
            <a:ext cx="2566267" cy="191112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D5789C5-AACB-EA72-A52E-706C004765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3279" y="4526041"/>
            <a:ext cx="2780897" cy="220786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993E784-8B6D-59B0-E052-8C9ECAAF95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176" y="2113708"/>
            <a:ext cx="2505572" cy="187562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9AC4CD4-CF28-82A1-74B6-7330476C4E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62338" y="5864504"/>
            <a:ext cx="1297759" cy="56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63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9EE3E5-6DE2-C33C-4E50-D807D273E66A}"/>
              </a:ext>
            </a:extLst>
          </p:cNvPr>
          <p:cNvSpPr txBox="1"/>
          <p:nvPr/>
        </p:nvSpPr>
        <p:spPr>
          <a:xfrm>
            <a:off x="9519920" y="33342"/>
            <a:ext cx="2633564" cy="120032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Learning rate = 0.001</a:t>
            </a:r>
          </a:p>
          <a:p>
            <a:r>
              <a:rPr lang="en-CA" dirty="0"/>
              <a:t>Weighted MSE, alpha = 1</a:t>
            </a:r>
          </a:p>
          <a:p>
            <a:r>
              <a:rPr lang="en-CA" dirty="0"/>
              <a:t>No dropout</a:t>
            </a:r>
          </a:p>
          <a:p>
            <a:r>
              <a:rPr lang="en-CA" dirty="0"/>
              <a:t>Latent dim 50/50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692EB44-2A71-BD24-BAA3-FF4EFF97B777}"/>
              </a:ext>
            </a:extLst>
          </p:cNvPr>
          <p:cNvSpPr txBox="1"/>
          <p:nvPr/>
        </p:nvSpPr>
        <p:spPr>
          <a:xfrm>
            <a:off x="38516" y="33342"/>
            <a:ext cx="2633564" cy="92333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 err="1"/>
              <a:t>DeepDRA</a:t>
            </a:r>
            <a:endParaRPr lang="en-CA" dirty="0"/>
          </a:p>
          <a:p>
            <a:r>
              <a:rPr lang="en-CA" dirty="0"/>
              <a:t>Training set : CTRP-GDSC</a:t>
            </a:r>
          </a:p>
          <a:p>
            <a:r>
              <a:rPr lang="en-CA" dirty="0"/>
              <a:t>Test set : TCGA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74231D12-B1A4-8F39-5E35-F35DBDFE6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59563"/>
              </p:ext>
            </p:extLst>
          </p:nvPr>
        </p:nvGraphicFramePr>
        <p:xfrm>
          <a:off x="361121" y="4089337"/>
          <a:ext cx="1412185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4680">
                  <a:extLst>
                    <a:ext uri="{9D8B030D-6E8A-4147-A177-3AD203B41FA5}">
                      <a16:colId xmlns:a16="http://schemas.microsoft.com/office/drawing/2014/main" val="3623393512"/>
                    </a:ext>
                  </a:extLst>
                </a:gridCol>
                <a:gridCol w="407505">
                  <a:extLst>
                    <a:ext uri="{9D8B030D-6E8A-4147-A177-3AD203B41FA5}">
                      <a16:colId xmlns:a16="http://schemas.microsoft.com/office/drawing/2014/main" val="146822563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0.464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406760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0.555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872857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0.367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427813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0.439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578688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0.523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787165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0.644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696704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Std AUPRC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0.016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9525430"/>
                  </a:ext>
                </a:extLst>
              </a:tr>
            </a:tbl>
          </a:graphicData>
        </a:graphic>
      </p:graphicFrame>
      <p:pic>
        <p:nvPicPr>
          <p:cNvPr id="53" name="Image 52">
            <a:extLst>
              <a:ext uri="{FF2B5EF4-FFF2-40B4-BE49-F238E27FC236}">
                <a16:creationId xmlns:a16="http://schemas.microsoft.com/office/drawing/2014/main" id="{46986E74-D30C-F8D1-097C-DB68E3DA0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045" y="1197934"/>
            <a:ext cx="2878172" cy="1985427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C3EFC8B2-46C7-E0F2-113A-E35D3D07E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34" y="3195366"/>
            <a:ext cx="2878169" cy="20269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21123BA-8765-EF0E-AFD1-05B7D0942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21" y="1510748"/>
            <a:ext cx="2778815" cy="222305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BF61010-97AA-85F8-B48C-597329EF0250}"/>
              </a:ext>
            </a:extLst>
          </p:cNvPr>
          <p:cNvSpPr txBox="1"/>
          <p:nvPr/>
        </p:nvSpPr>
        <p:spPr>
          <a:xfrm>
            <a:off x="7214592" y="1478931"/>
            <a:ext cx="1041077" cy="269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1</a:t>
            </a:r>
            <a:r>
              <a:rPr lang="en-US" altLang="en-US" sz="1100" dirty="0">
                <a:latin typeface="menlo"/>
              </a:rPr>
              <a:t>.40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6D672B9-2E91-2989-19CA-A67AC9F996BC}"/>
              </a:ext>
            </a:extLst>
          </p:cNvPr>
          <p:cNvSpPr txBox="1"/>
          <p:nvPr/>
        </p:nvSpPr>
        <p:spPr>
          <a:xfrm>
            <a:off x="8592473" y="3413030"/>
            <a:ext cx="1263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</a:t>
            </a:r>
            <a:r>
              <a:rPr lang="en-US" altLang="en-US" sz="1100" dirty="0" err="1">
                <a:latin typeface="menlo"/>
              </a:rPr>
              <a:t>drug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1</a:t>
            </a:r>
            <a:r>
              <a:rPr lang="en-US" altLang="en-US" sz="1100" dirty="0">
                <a:latin typeface="menlo"/>
              </a:rPr>
              <a:t>.36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6AE6DA6-FED7-66A6-657A-34CB2164A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572" y="290430"/>
            <a:ext cx="1990725" cy="33337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023F37C-AC44-A287-CA88-BA1D12126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325" y="723730"/>
            <a:ext cx="1933575" cy="314325"/>
          </a:xfrm>
          <a:prstGeom prst="rect">
            <a:avLst/>
          </a:prstGeom>
        </p:spPr>
      </p:pic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365554E4-3732-20E6-F3E8-79FB6046D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94610"/>
              </p:ext>
            </p:extLst>
          </p:nvPr>
        </p:nvGraphicFramePr>
        <p:xfrm>
          <a:off x="10288859" y="3733800"/>
          <a:ext cx="1342611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5350">
                  <a:extLst>
                    <a:ext uri="{9D8B030D-6E8A-4147-A177-3AD203B41FA5}">
                      <a16:colId xmlns:a16="http://schemas.microsoft.com/office/drawing/2014/main" val="1074490967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120959062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0.783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9798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0.869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92932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0.775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95022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0.817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49153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0.867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539665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0.853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819393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Std AUPRC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0.010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92610078"/>
                  </a:ext>
                </a:extLst>
              </a:tr>
            </a:tbl>
          </a:graphicData>
        </a:graphic>
      </p:graphicFrame>
      <p:sp>
        <p:nvSpPr>
          <p:cNvPr id="24" name="ZoneTexte 23">
            <a:extLst>
              <a:ext uri="{FF2B5EF4-FFF2-40B4-BE49-F238E27FC236}">
                <a16:creationId xmlns:a16="http://schemas.microsoft.com/office/drawing/2014/main" id="{4FE0425D-808E-3AB1-C99B-3C2C09293BDA}"/>
              </a:ext>
            </a:extLst>
          </p:cNvPr>
          <p:cNvSpPr txBox="1"/>
          <p:nvPr/>
        </p:nvSpPr>
        <p:spPr>
          <a:xfrm>
            <a:off x="10037092" y="3126611"/>
            <a:ext cx="1846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classification</a:t>
            </a:r>
          </a:p>
          <a:p>
            <a:r>
              <a:rPr lang="en-US" dirty="0"/>
              <a:t>on CCLE test set</a:t>
            </a:r>
            <a:endParaRPr lang="en-CA" dirty="0"/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D88EE60F-A723-A967-C9CE-BADA37F8E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4417" y="5517190"/>
            <a:ext cx="2323046" cy="1001313"/>
          </a:xfrm>
          <a:prstGeom prst="rect">
            <a:avLst/>
          </a:prstGeom>
        </p:spPr>
      </p:pic>
      <p:graphicFrame>
        <p:nvGraphicFramePr>
          <p:cNvPr id="25" name="Tableau 24">
            <a:extLst>
              <a:ext uri="{FF2B5EF4-FFF2-40B4-BE49-F238E27FC236}">
                <a16:creationId xmlns:a16="http://schemas.microsoft.com/office/drawing/2014/main" id="{52E82D46-7831-D0F6-A1D9-AD6847288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060987"/>
              </p:ext>
            </p:extLst>
          </p:nvPr>
        </p:nvGraphicFramePr>
        <p:xfrm>
          <a:off x="6533487" y="5543558"/>
          <a:ext cx="1655705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4315">
                  <a:extLst>
                    <a:ext uri="{9D8B030D-6E8A-4147-A177-3AD203B41FA5}">
                      <a16:colId xmlns:a16="http://schemas.microsoft.com/office/drawing/2014/main" val="3807395960"/>
                    </a:ext>
                  </a:extLst>
                </a:gridCol>
                <a:gridCol w="591390">
                  <a:extLst>
                    <a:ext uri="{9D8B030D-6E8A-4147-A177-3AD203B41FA5}">
                      <a16:colId xmlns:a16="http://schemas.microsoft.com/office/drawing/2014/main" val="63525677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0.509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694279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AVG Precision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0.462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21422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050086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017768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effectLst/>
                        </a:rPr>
                        <a:t>0.526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323927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effectLst/>
                        </a:rPr>
                        <a:t>0.648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544713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43457255"/>
                  </a:ext>
                </a:extLst>
              </a:tr>
            </a:tbl>
          </a:graphicData>
        </a:graphic>
      </p:graphicFrame>
      <p:sp>
        <p:nvSpPr>
          <p:cNvPr id="28" name="ZoneTexte 27">
            <a:extLst>
              <a:ext uri="{FF2B5EF4-FFF2-40B4-BE49-F238E27FC236}">
                <a16:creationId xmlns:a16="http://schemas.microsoft.com/office/drawing/2014/main" id="{F572AA76-A4AE-9D42-C6AC-6A5C5D1C933E}"/>
              </a:ext>
            </a:extLst>
          </p:cNvPr>
          <p:cNvSpPr txBox="1"/>
          <p:nvPr/>
        </p:nvSpPr>
        <p:spPr>
          <a:xfrm>
            <a:off x="6009656" y="5188056"/>
            <a:ext cx="270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classification on TCGA</a:t>
            </a:r>
            <a:endParaRPr lang="en-CA" dirty="0"/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B93CE000-C19D-7919-0B08-D52DE5CEEDC2}"/>
              </a:ext>
            </a:extLst>
          </p:cNvPr>
          <p:cNvCxnSpPr/>
          <p:nvPr/>
        </p:nvCxnSpPr>
        <p:spPr>
          <a:xfrm>
            <a:off x="3560900" y="1337291"/>
            <a:ext cx="0" cy="552070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au 46">
            <a:extLst>
              <a:ext uri="{FF2B5EF4-FFF2-40B4-BE49-F238E27FC236}">
                <a16:creationId xmlns:a16="http://schemas.microsoft.com/office/drawing/2014/main" id="{DA17F417-5046-6800-0344-929B81F19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160061"/>
              </p:ext>
            </p:extLst>
          </p:nvPr>
        </p:nvGraphicFramePr>
        <p:xfrm>
          <a:off x="13809240" y="5776823"/>
          <a:ext cx="113085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762">
                  <a:extLst>
                    <a:ext uri="{9D8B030D-6E8A-4147-A177-3AD203B41FA5}">
                      <a16:colId xmlns:a16="http://schemas.microsoft.com/office/drawing/2014/main" val="2129993381"/>
                    </a:ext>
                  </a:extLst>
                </a:gridCol>
                <a:gridCol w="536097">
                  <a:extLst>
                    <a:ext uri="{9D8B030D-6E8A-4147-A177-3AD203B41FA5}">
                      <a16:colId xmlns:a16="http://schemas.microsoft.com/office/drawing/2014/main" val="4178288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B050"/>
                          </a:solidFill>
                        </a:rPr>
                        <a:t>TP</a:t>
                      </a:r>
                      <a:endParaRPr lang="en-CA" b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FP</a:t>
                      </a:r>
                      <a:endParaRPr lang="en-CA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113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FN</a:t>
                      </a:r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TN</a:t>
                      </a:r>
                      <a:endParaRPr lang="en-CA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793137"/>
                  </a:ext>
                </a:extLst>
              </a:tr>
            </a:tbl>
          </a:graphicData>
        </a:graphic>
      </p:graphicFrame>
      <p:pic>
        <p:nvPicPr>
          <p:cNvPr id="49" name="Image 48">
            <a:extLst>
              <a:ext uri="{FF2B5EF4-FFF2-40B4-BE49-F238E27FC236}">
                <a16:creationId xmlns:a16="http://schemas.microsoft.com/office/drawing/2014/main" id="{0E9E3292-95FB-F062-27A9-510AC1FE53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3781" y="1173143"/>
            <a:ext cx="3058178" cy="1877600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9ECADA95-64FC-7D1F-F954-3C0CC268F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0618" y="3098817"/>
            <a:ext cx="3111341" cy="1909232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A829DF17-1F00-2846-B548-5B7D4EA43D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4914" y="1300703"/>
            <a:ext cx="2470500" cy="1859025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44B825F9-2E01-D2A1-2B4E-CCE6A3BB27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92000" y="1340810"/>
            <a:ext cx="2395538" cy="1885950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3D48A20C-C183-B349-3218-584EAB243A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0411" y="5128331"/>
            <a:ext cx="2326106" cy="1729669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8CCB93D5-4E1A-4F00-9026-0CC14E9209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18447" y="5737395"/>
            <a:ext cx="2318255" cy="100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5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0314C-DB1A-1EBE-2EE4-5961E0279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47">
            <a:extLst>
              <a:ext uri="{FF2B5EF4-FFF2-40B4-BE49-F238E27FC236}">
                <a16:creationId xmlns:a16="http://schemas.microsoft.com/office/drawing/2014/main" id="{DEB039DB-00EE-27A7-B5E9-E324521A0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699" y="1220001"/>
            <a:ext cx="2782036" cy="1939685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6AFA323A-4265-1093-E0C0-B175B94E0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099" y="3202917"/>
            <a:ext cx="2703368" cy="191653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7E460D0-67E3-27BE-765D-66A551CFBFA5}"/>
              </a:ext>
            </a:extLst>
          </p:cNvPr>
          <p:cNvSpPr txBox="1"/>
          <p:nvPr/>
        </p:nvSpPr>
        <p:spPr>
          <a:xfrm>
            <a:off x="0" y="0"/>
            <a:ext cx="2633564" cy="120032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/>
              <a:t>Weighted MSE, alpha = 1</a:t>
            </a:r>
          </a:p>
          <a:p>
            <a:r>
              <a:rPr lang="en-CA" dirty="0">
                <a:solidFill>
                  <a:srgbClr val="FF0000"/>
                </a:solidFill>
              </a:rPr>
              <a:t>Dropout 10%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700/50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2FAD109-4507-CCE8-C098-2EBB48AFAB89}"/>
              </a:ext>
            </a:extLst>
          </p:cNvPr>
          <p:cNvSpPr txBox="1"/>
          <p:nvPr/>
        </p:nvSpPr>
        <p:spPr>
          <a:xfrm>
            <a:off x="4623063" y="2645803"/>
            <a:ext cx="1041077" cy="269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0.36</a:t>
            </a:r>
            <a:endParaRPr lang="en-US" altLang="en-US" sz="1100" dirty="0">
              <a:latin typeface="menlo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8D24EAF-0232-F572-9606-1A17EBC2C73B}"/>
              </a:ext>
            </a:extLst>
          </p:cNvPr>
          <p:cNvSpPr txBox="1"/>
          <p:nvPr/>
        </p:nvSpPr>
        <p:spPr>
          <a:xfrm>
            <a:off x="3359596" y="4488509"/>
            <a:ext cx="1263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</a:t>
            </a:r>
            <a:r>
              <a:rPr lang="en-US" altLang="en-US" sz="1100" dirty="0" err="1">
                <a:latin typeface="menlo"/>
              </a:rPr>
              <a:t>drug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0.84</a:t>
            </a:r>
            <a:endParaRPr lang="en-US" altLang="en-US" sz="1100" dirty="0">
              <a:latin typeface="menlo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845E673-50AA-C848-FD82-9744D5C53830}"/>
              </a:ext>
            </a:extLst>
          </p:cNvPr>
          <p:cNvSpPr txBox="1"/>
          <p:nvPr/>
        </p:nvSpPr>
        <p:spPr>
          <a:xfrm>
            <a:off x="7727767" y="3164686"/>
            <a:ext cx="1846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classification</a:t>
            </a:r>
          </a:p>
          <a:p>
            <a:r>
              <a:rPr lang="en-US" dirty="0"/>
              <a:t>on CCLE test set</a:t>
            </a:r>
            <a:endParaRPr lang="en-CA" dirty="0"/>
          </a:p>
        </p:txBody>
      </p:sp>
      <p:graphicFrame>
        <p:nvGraphicFramePr>
          <p:cNvPr id="25" name="Tableau 24">
            <a:extLst>
              <a:ext uri="{FF2B5EF4-FFF2-40B4-BE49-F238E27FC236}">
                <a16:creationId xmlns:a16="http://schemas.microsoft.com/office/drawing/2014/main" id="{E7B6FD23-08BF-9DF4-DD25-DC36E2DF5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210447"/>
              </p:ext>
            </p:extLst>
          </p:nvPr>
        </p:nvGraphicFramePr>
        <p:xfrm>
          <a:off x="3441905" y="5424199"/>
          <a:ext cx="1655705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4315">
                  <a:extLst>
                    <a:ext uri="{9D8B030D-6E8A-4147-A177-3AD203B41FA5}">
                      <a16:colId xmlns:a16="http://schemas.microsoft.com/office/drawing/2014/main" val="3807395960"/>
                    </a:ext>
                  </a:extLst>
                </a:gridCol>
                <a:gridCol w="591390">
                  <a:extLst>
                    <a:ext uri="{9D8B030D-6E8A-4147-A177-3AD203B41FA5}">
                      <a16:colId xmlns:a16="http://schemas.microsoft.com/office/drawing/2014/main" val="63525677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0.520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694279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AVG Precision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0.452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21422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0.388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050086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0.417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017768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0.535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323927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0.637</a:t>
                      </a:r>
                      <a:endParaRPr lang="en-CA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544713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43457255"/>
                  </a:ext>
                </a:extLst>
              </a:tr>
            </a:tbl>
          </a:graphicData>
        </a:graphic>
      </p:graphicFrame>
      <p:sp>
        <p:nvSpPr>
          <p:cNvPr id="28" name="ZoneTexte 27">
            <a:extLst>
              <a:ext uri="{FF2B5EF4-FFF2-40B4-BE49-F238E27FC236}">
                <a16:creationId xmlns:a16="http://schemas.microsoft.com/office/drawing/2014/main" id="{9467A2EA-3B84-AA6E-D5FD-1A3C6BB7BE35}"/>
              </a:ext>
            </a:extLst>
          </p:cNvPr>
          <p:cNvSpPr txBox="1"/>
          <p:nvPr/>
        </p:nvSpPr>
        <p:spPr>
          <a:xfrm>
            <a:off x="2918074" y="5068697"/>
            <a:ext cx="270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classification on TCGA</a:t>
            </a:r>
            <a:endParaRPr lang="en-CA" dirty="0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3782BCCF-E7F9-9B30-6281-A5F7A53FD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4929" y="5052035"/>
            <a:ext cx="2454677" cy="101931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917D4172-FE92-9EB8-F48B-C69456C31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349" y="1225001"/>
            <a:ext cx="2537633" cy="1939685"/>
          </a:xfrm>
          <a:prstGeom prst="rect">
            <a:avLst/>
          </a:prstGeom>
        </p:spPr>
      </p:pic>
      <p:graphicFrame>
        <p:nvGraphicFramePr>
          <p:cNvPr id="38" name="Tableau 37">
            <a:extLst>
              <a:ext uri="{FF2B5EF4-FFF2-40B4-BE49-F238E27FC236}">
                <a16:creationId xmlns:a16="http://schemas.microsoft.com/office/drawing/2014/main" id="{12310523-96C5-4A7B-A1B3-9EF45E46F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436648"/>
              </p:ext>
            </p:extLst>
          </p:nvPr>
        </p:nvGraphicFramePr>
        <p:xfrm>
          <a:off x="13879481" y="5402018"/>
          <a:ext cx="120736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2129993381"/>
                    </a:ext>
                  </a:extLst>
                </a:gridCol>
                <a:gridCol w="572366">
                  <a:extLst>
                    <a:ext uri="{9D8B030D-6E8A-4147-A177-3AD203B41FA5}">
                      <a16:colId xmlns:a16="http://schemas.microsoft.com/office/drawing/2014/main" val="4178288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B050"/>
                          </a:solidFill>
                        </a:rPr>
                        <a:t>TP</a:t>
                      </a:r>
                      <a:endParaRPr lang="en-CA" b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FP</a:t>
                      </a:r>
                      <a:endParaRPr lang="en-CA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113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FN</a:t>
                      </a:r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TN</a:t>
                      </a:r>
                      <a:endParaRPr lang="en-CA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793137"/>
                  </a:ext>
                </a:extLst>
              </a:tr>
            </a:tbl>
          </a:graphicData>
        </a:graphic>
      </p:graphicFrame>
      <p:pic>
        <p:nvPicPr>
          <p:cNvPr id="42" name="Image 41">
            <a:extLst>
              <a:ext uri="{FF2B5EF4-FFF2-40B4-BE49-F238E27FC236}">
                <a16:creationId xmlns:a16="http://schemas.microsoft.com/office/drawing/2014/main" id="{EFDDB347-D228-3A67-F826-DF7F26BE7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7957" y="1284559"/>
            <a:ext cx="2343243" cy="1851162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6B647059-A14D-8E18-D25B-1FF572173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13" y="1277657"/>
            <a:ext cx="2978111" cy="1822300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C023E049-51B4-C794-2F32-65106BCC80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95" y="3159686"/>
            <a:ext cx="2998938" cy="1822301"/>
          </a:xfrm>
          <a:prstGeom prst="rect">
            <a:avLst/>
          </a:prstGeom>
        </p:spPr>
      </p:pic>
      <p:graphicFrame>
        <p:nvGraphicFramePr>
          <p:cNvPr id="51" name="Tableau 50">
            <a:extLst>
              <a:ext uri="{FF2B5EF4-FFF2-40B4-BE49-F238E27FC236}">
                <a16:creationId xmlns:a16="http://schemas.microsoft.com/office/drawing/2014/main" id="{8766258B-C2E7-AF40-1D61-C780BF723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620977"/>
              </p:ext>
            </p:extLst>
          </p:nvPr>
        </p:nvGraphicFramePr>
        <p:xfrm>
          <a:off x="7979534" y="3771875"/>
          <a:ext cx="1342611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5350">
                  <a:extLst>
                    <a:ext uri="{9D8B030D-6E8A-4147-A177-3AD203B41FA5}">
                      <a16:colId xmlns:a16="http://schemas.microsoft.com/office/drawing/2014/main" val="1074490967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120959062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0.789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9798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0.876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92932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0.778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95022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0.823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49153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0.865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539665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0.854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819393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Std AUPRC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0.013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92610078"/>
                  </a:ext>
                </a:extLst>
              </a:tr>
            </a:tbl>
          </a:graphicData>
        </a:graphic>
      </p:graphicFrame>
      <p:pic>
        <p:nvPicPr>
          <p:cNvPr id="53" name="Image 52">
            <a:extLst>
              <a:ext uri="{FF2B5EF4-FFF2-40B4-BE49-F238E27FC236}">
                <a16:creationId xmlns:a16="http://schemas.microsoft.com/office/drawing/2014/main" id="{FE6C7E6A-147B-98D1-A3A2-198A7A9BE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015" y="5208916"/>
            <a:ext cx="2211549" cy="1635983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0B2DB8A4-40B1-4B01-20C4-DC2EAD285E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05929" y="5632999"/>
            <a:ext cx="2673605" cy="11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25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79FC6-7BFC-113C-BD90-C81CFA492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 45">
            <a:extLst>
              <a:ext uri="{FF2B5EF4-FFF2-40B4-BE49-F238E27FC236}">
                <a16:creationId xmlns:a16="http://schemas.microsoft.com/office/drawing/2014/main" id="{887DD2FA-0E59-A54A-EAE6-46F3C87E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043" y="1264586"/>
            <a:ext cx="2807758" cy="19334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F73F1C0-8C7F-7F19-7EF9-84408377409D}"/>
              </a:ext>
            </a:extLst>
          </p:cNvPr>
          <p:cNvSpPr txBox="1"/>
          <p:nvPr/>
        </p:nvSpPr>
        <p:spPr>
          <a:xfrm>
            <a:off x="0" y="0"/>
            <a:ext cx="2633564" cy="120032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FF0000"/>
                </a:solidFill>
              </a:rPr>
              <a:t>Weighted MSE, alpha = 3</a:t>
            </a:r>
          </a:p>
          <a:p>
            <a:r>
              <a:rPr lang="en-CA" dirty="0">
                <a:solidFill>
                  <a:srgbClr val="FF0000"/>
                </a:solidFill>
              </a:rPr>
              <a:t>Dropout 10%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700/50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177E439E-ED0C-2E23-67AB-7ED6BDA4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658" y="3180595"/>
            <a:ext cx="2758033" cy="195454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ED5798E-4150-6CE4-994E-CE051E3A131B}"/>
              </a:ext>
            </a:extLst>
          </p:cNvPr>
          <p:cNvSpPr txBox="1"/>
          <p:nvPr/>
        </p:nvSpPr>
        <p:spPr>
          <a:xfrm>
            <a:off x="3749218" y="1492288"/>
            <a:ext cx="1041077" cy="269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0.35</a:t>
            </a:r>
            <a:endParaRPr lang="en-US" altLang="en-US" sz="1100" dirty="0">
              <a:latin typeface="menlo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33C614C-F6D8-D8CF-A1A4-92CC6D7D3565}"/>
              </a:ext>
            </a:extLst>
          </p:cNvPr>
          <p:cNvSpPr txBox="1"/>
          <p:nvPr/>
        </p:nvSpPr>
        <p:spPr>
          <a:xfrm>
            <a:off x="4807181" y="3325410"/>
            <a:ext cx="1263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</a:t>
            </a:r>
            <a:r>
              <a:rPr lang="en-US" altLang="en-US" sz="1100" dirty="0" err="1">
                <a:latin typeface="menlo"/>
              </a:rPr>
              <a:t>drug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0.85</a:t>
            </a:r>
            <a:endParaRPr lang="en-US" altLang="en-US" sz="1100" dirty="0">
              <a:latin typeface="menlo"/>
            </a:endParaRPr>
          </a:p>
        </p:txBody>
      </p:sp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ADE478D6-B440-21BF-D286-A17A48D4F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172099"/>
              </p:ext>
            </p:extLst>
          </p:nvPr>
        </p:nvGraphicFramePr>
        <p:xfrm>
          <a:off x="7979534" y="3771875"/>
          <a:ext cx="1342611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5350">
                  <a:extLst>
                    <a:ext uri="{9D8B030D-6E8A-4147-A177-3AD203B41FA5}">
                      <a16:colId xmlns:a16="http://schemas.microsoft.com/office/drawing/2014/main" val="1074490967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120959062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0.785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9798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0.875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92932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0.774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95022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0.820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49153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0.868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539665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0.858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819393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Std AUPRC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0.010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92610078"/>
                  </a:ext>
                </a:extLst>
              </a:tr>
            </a:tbl>
          </a:graphicData>
        </a:graphic>
      </p:graphicFrame>
      <p:sp>
        <p:nvSpPr>
          <p:cNvPr id="24" name="ZoneTexte 23">
            <a:extLst>
              <a:ext uri="{FF2B5EF4-FFF2-40B4-BE49-F238E27FC236}">
                <a16:creationId xmlns:a16="http://schemas.microsoft.com/office/drawing/2014/main" id="{48E60B86-76B3-1ED6-D3D6-E4D7D778958B}"/>
              </a:ext>
            </a:extLst>
          </p:cNvPr>
          <p:cNvSpPr txBox="1"/>
          <p:nvPr/>
        </p:nvSpPr>
        <p:spPr>
          <a:xfrm>
            <a:off x="7727767" y="3164686"/>
            <a:ext cx="1846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classification</a:t>
            </a:r>
          </a:p>
          <a:p>
            <a:r>
              <a:rPr lang="en-US" dirty="0"/>
              <a:t>on CCLE test set</a:t>
            </a:r>
            <a:endParaRPr lang="en-CA" dirty="0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55BCBA12-AF47-BC01-4940-34EBAEBA0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447" y="5734381"/>
            <a:ext cx="2980033" cy="1123619"/>
          </a:xfrm>
          <a:prstGeom prst="rect">
            <a:avLst/>
          </a:prstGeom>
        </p:spPr>
      </p:pic>
      <p:graphicFrame>
        <p:nvGraphicFramePr>
          <p:cNvPr id="25" name="Tableau 24">
            <a:extLst>
              <a:ext uri="{FF2B5EF4-FFF2-40B4-BE49-F238E27FC236}">
                <a16:creationId xmlns:a16="http://schemas.microsoft.com/office/drawing/2014/main" id="{3F0B5C29-F240-1E20-7136-D8D0A9B3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019739"/>
              </p:ext>
            </p:extLst>
          </p:nvPr>
        </p:nvGraphicFramePr>
        <p:xfrm>
          <a:off x="3441905" y="5424199"/>
          <a:ext cx="1655705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4315">
                  <a:extLst>
                    <a:ext uri="{9D8B030D-6E8A-4147-A177-3AD203B41FA5}">
                      <a16:colId xmlns:a16="http://schemas.microsoft.com/office/drawing/2014/main" val="3807395960"/>
                    </a:ext>
                  </a:extLst>
                </a:gridCol>
                <a:gridCol w="591390">
                  <a:extLst>
                    <a:ext uri="{9D8B030D-6E8A-4147-A177-3AD203B41FA5}">
                      <a16:colId xmlns:a16="http://schemas.microsoft.com/office/drawing/2014/main" val="63525677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0.513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694279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AVG Precision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0.421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21422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0.375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050086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0.397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017768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0.523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323927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0.621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544713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</a:t>
                      </a:r>
                      <a:endParaRPr lang="en-CA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43457255"/>
                  </a:ext>
                </a:extLst>
              </a:tr>
            </a:tbl>
          </a:graphicData>
        </a:graphic>
      </p:graphicFrame>
      <p:sp>
        <p:nvSpPr>
          <p:cNvPr id="28" name="ZoneTexte 27">
            <a:extLst>
              <a:ext uri="{FF2B5EF4-FFF2-40B4-BE49-F238E27FC236}">
                <a16:creationId xmlns:a16="http://schemas.microsoft.com/office/drawing/2014/main" id="{124E0E28-7149-3D88-C4A1-35852DC4FB73}"/>
              </a:ext>
            </a:extLst>
          </p:cNvPr>
          <p:cNvSpPr txBox="1"/>
          <p:nvPr/>
        </p:nvSpPr>
        <p:spPr>
          <a:xfrm>
            <a:off x="2918074" y="5068697"/>
            <a:ext cx="270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classification on TCGA</a:t>
            </a:r>
            <a:endParaRPr lang="en-CA" dirty="0"/>
          </a:p>
        </p:txBody>
      </p:sp>
      <p:graphicFrame>
        <p:nvGraphicFramePr>
          <p:cNvPr id="38" name="Tableau 37">
            <a:extLst>
              <a:ext uri="{FF2B5EF4-FFF2-40B4-BE49-F238E27FC236}">
                <a16:creationId xmlns:a16="http://schemas.microsoft.com/office/drawing/2014/main" id="{F4D08AEE-CA2C-48A1-8CD0-47DB083DD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31366"/>
              </p:ext>
            </p:extLst>
          </p:nvPr>
        </p:nvGraphicFramePr>
        <p:xfrm>
          <a:off x="14317315" y="6128248"/>
          <a:ext cx="120736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2129993381"/>
                    </a:ext>
                  </a:extLst>
                </a:gridCol>
                <a:gridCol w="572366">
                  <a:extLst>
                    <a:ext uri="{9D8B030D-6E8A-4147-A177-3AD203B41FA5}">
                      <a16:colId xmlns:a16="http://schemas.microsoft.com/office/drawing/2014/main" val="4178288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B050"/>
                          </a:solidFill>
                        </a:rPr>
                        <a:t>TP</a:t>
                      </a:r>
                      <a:endParaRPr lang="en-CA" b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FP</a:t>
                      </a:r>
                      <a:endParaRPr lang="en-CA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113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FN</a:t>
                      </a:r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TN</a:t>
                      </a:r>
                      <a:endParaRPr lang="en-CA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793137"/>
                  </a:ext>
                </a:extLst>
              </a:tr>
            </a:tbl>
          </a:graphicData>
        </a:graphic>
      </p:graphicFrame>
      <p:pic>
        <p:nvPicPr>
          <p:cNvPr id="40" name="Image 39">
            <a:extLst>
              <a:ext uri="{FF2B5EF4-FFF2-40B4-BE49-F238E27FC236}">
                <a16:creationId xmlns:a16="http://schemas.microsoft.com/office/drawing/2014/main" id="{1EB904B5-6920-1BBA-908B-631B03C01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015" y="5626666"/>
            <a:ext cx="2779640" cy="1200596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3DF3B16B-B967-6AB1-5363-AB220D657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70" y="1284781"/>
            <a:ext cx="3034945" cy="1893042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FAE815B7-1D6A-EC5C-9900-6EC9FDF51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198690"/>
            <a:ext cx="3170239" cy="1918355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8F24A5AE-B850-1EE5-370E-B2D04CCDA5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231334"/>
            <a:ext cx="2525155" cy="183197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5FBDEA66-D81A-A5D1-1E8E-F4CE7001AD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9183" y="1200329"/>
            <a:ext cx="2471849" cy="196077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CC5A4E81-4EE9-DE9C-7352-0F7E3822A2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943" y="5135142"/>
            <a:ext cx="2256926" cy="167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86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DA8D5B-5EEF-6FE7-5FB8-DA6488EE33C6}"/>
              </a:ext>
            </a:extLst>
          </p:cNvPr>
          <p:cNvSpPr txBox="1"/>
          <p:nvPr/>
        </p:nvSpPr>
        <p:spPr>
          <a:xfrm>
            <a:off x="0" y="0"/>
            <a:ext cx="2633564" cy="120032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/>
              <a:t>Weighted MSE, alpha = 1</a:t>
            </a:r>
          </a:p>
          <a:p>
            <a:r>
              <a:rPr lang="en-CA" dirty="0">
                <a:solidFill>
                  <a:srgbClr val="FF0000"/>
                </a:solidFill>
              </a:rPr>
              <a:t>Dropout 10%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700/50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3E432C2-A240-28F7-CC3F-B98DBB843060}"/>
              </a:ext>
            </a:extLst>
          </p:cNvPr>
          <p:cNvSpPr txBox="1"/>
          <p:nvPr/>
        </p:nvSpPr>
        <p:spPr>
          <a:xfrm>
            <a:off x="7213324" y="4034495"/>
            <a:ext cx="43160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i="1" dirty="0" err="1"/>
              <a:t>train_len</a:t>
            </a:r>
            <a:r>
              <a:rPr lang="en-CA" sz="1400" i="1" dirty="0"/>
              <a:t> = int(0.00966 * </a:t>
            </a:r>
            <a:r>
              <a:rPr lang="en-CA" sz="1400" i="1" dirty="0" err="1"/>
              <a:t>len</a:t>
            </a:r>
            <a:r>
              <a:rPr lang="en-CA" sz="1400" i="1" dirty="0"/>
              <a:t>(dataset))</a:t>
            </a:r>
          </a:p>
          <a:p>
            <a:endParaRPr lang="en-CA" sz="1400" i="1" dirty="0"/>
          </a:p>
          <a:p>
            <a:r>
              <a:rPr lang="fr-FR" dirty="0"/>
              <a:t>Taille du set de fine-tuning (</a:t>
            </a:r>
            <a:r>
              <a:rPr lang="fr-FR" dirty="0" err="1"/>
              <a:t>train_len</a:t>
            </a:r>
            <a:r>
              <a:rPr lang="fr-FR" dirty="0"/>
              <a:t>): </a:t>
            </a:r>
            <a:r>
              <a:rPr lang="fr-FR" b="1" dirty="0"/>
              <a:t>10</a:t>
            </a:r>
          </a:p>
          <a:p>
            <a:r>
              <a:rPr lang="fr-FR" dirty="0"/>
              <a:t>Taille du set de validation (</a:t>
            </a:r>
            <a:r>
              <a:rPr lang="fr-FR" dirty="0" err="1"/>
              <a:t>test_len</a:t>
            </a:r>
            <a:r>
              <a:rPr lang="fr-FR" dirty="0"/>
              <a:t>): 1026</a:t>
            </a:r>
            <a:endParaRPr lang="en-CA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13F48C5-6133-A6BF-6BD8-4C7C5EC7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5097"/>
            <a:ext cx="2671141" cy="209274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D0A758D-DB2A-F4AD-16DB-EDC9D3C0E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096" y="3963408"/>
            <a:ext cx="3599278" cy="267404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AF651358-D2F5-DEE2-6ECC-730EB63FE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158238"/>
              </p:ext>
            </p:extLst>
          </p:nvPr>
        </p:nvGraphicFramePr>
        <p:xfrm>
          <a:off x="7997688" y="5357288"/>
          <a:ext cx="1432063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5289">
                  <a:extLst>
                    <a:ext uri="{9D8B030D-6E8A-4147-A177-3AD203B41FA5}">
                      <a16:colId xmlns:a16="http://schemas.microsoft.com/office/drawing/2014/main" val="2844644650"/>
                    </a:ext>
                  </a:extLst>
                </a:gridCol>
                <a:gridCol w="526774">
                  <a:extLst>
                    <a:ext uri="{9D8B030D-6E8A-4147-A177-3AD203B41FA5}">
                      <a16:colId xmlns:a16="http://schemas.microsoft.com/office/drawing/2014/main" val="162282764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0.551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31470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0.636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857853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0.643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939884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0.640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668514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0.499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23400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0.642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749856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60952565"/>
                  </a:ext>
                </a:extLst>
              </a:tr>
            </a:tbl>
          </a:graphicData>
        </a:graphic>
      </p:graphicFrame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3B71D54-2F1D-CAD9-552C-C6A5C38D5006}"/>
              </a:ext>
            </a:extLst>
          </p:cNvPr>
          <p:cNvCxnSpPr>
            <a:cxnSpLocks/>
          </p:cNvCxnSpPr>
          <p:nvPr/>
        </p:nvCxnSpPr>
        <p:spPr>
          <a:xfrm>
            <a:off x="0" y="3250096"/>
            <a:ext cx="12192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9461DBF1-91CC-55D7-9801-A9A038608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966338"/>
              </p:ext>
            </p:extLst>
          </p:nvPr>
        </p:nvGraphicFramePr>
        <p:xfrm>
          <a:off x="7888358" y="1820649"/>
          <a:ext cx="1541393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4680">
                  <a:extLst>
                    <a:ext uri="{9D8B030D-6E8A-4147-A177-3AD203B41FA5}">
                      <a16:colId xmlns:a16="http://schemas.microsoft.com/office/drawing/2014/main" val="1931582437"/>
                    </a:ext>
                  </a:extLst>
                </a:gridCol>
                <a:gridCol w="536713">
                  <a:extLst>
                    <a:ext uri="{9D8B030D-6E8A-4147-A177-3AD203B41FA5}">
                      <a16:colId xmlns:a16="http://schemas.microsoft.com/office/drawing/2014/main" val="368681702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dirty="0"/>
                        <a:t>0.514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40509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dirty="0"/>
                        <a:t>0.462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35491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dirty="0"/>
                        <a:t>0.516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680299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dirty="0"/>
                        <a:t>0.487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175636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dirty="0"/>
                        <a:t>0.540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176324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dirty="0"/>
                        <a:t>0.551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645070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42630179"/>
                  </a:ext>
                </a:extLst>
              </a:tr>
            </a:tbl>
          </a:graphicData>
        </a:graphic>
      </p:graphicFrame>
      <p:sp>
        <p:nvSpPr>
          <p:cNvPr id="19" name="ZoneTexte 18">
            <a:extLst>
              <a:ext uri="{FF2B5EF4-FFF2-40B4-BE49-F238E27FC236}">
                <a16:creationId xmlns:a16="http://schemas.microsoft.com/office/drawing/2014/main" id="{10C61A11-7579-7284-09E7-F5897AAB0B49}"/>
              </a:ext>
            </a:extLst>
          </p:cNvPr>
          <p:cNvSpPr txBox="1"/>
          <p:nvPr/>
        </p:nvSpPr>
        <p:spPr>
          <a:xfrm>
            <a:off x="9799870" y="0"/>
            <a:ext cx="239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Script test_on_TCGA.py</a:t>
            </a:r>
            <a:endParaRPr lang="en-CA" i="1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1F21FBE-4182-DB0D-6253-AACF162EC213}"/>
              </a:ext>
            </a:extLst>
          </p:cNvPr>
          <p:cNvSpPr txBox="1"/>
          <p:nvPr/>
        </p:nvSpPr>
        <p:spPr>
          <a:xfrm>
            <a:off x="9635531" y="3399384"/>
            <a:ext cx="255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Script fine_tune_TCGA.py</a:t>
            </a:r>
            <a:endParaRPr lang="en-CA" i="1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3B0E4ED1-C735-4522-7403-BE678650D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216" y="220552"/>
            <a:ext cx="3599278" cy="270329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76A8936-CF5E-0622-2A16-72C6CF997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357" y="545410"/>
            <a:ext cx="2779640" cy="1200596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B77F3A02-E100-ADD9-E3F8-10827DFCD5A2}"/>
              </a:ext>
            </a:extLst>
          </p:cNvPr>
          <p:cNvSpPr txBox="1"/>
          <p:nvPr/>
        </p:nvSpPr>
        <p:spPr>
          <a:xfrm>
            <a:off x="93859" y="1728974"/>
            <a:ext cx="315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</a:t>
            </a:r>
            <a:r>
              <a:rPr lang="en-US" dirty="0" err="1"/>
              <a:t>RandomUnderSampler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7845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5AD43-B261-D29B-0CC7-2CE2B923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DBA2583-24F9-7B2B-9DC1-5B5803E47F16}"/>
              </a:ext>
            </a:extLst>
          </p:cNvPr>
          <p:cNvSpPr txBox="1"/>
          <p:nvPr/>
        </p:nvSpPr>
        <p:spPr>
          <a:xfrm>
            <a:off x="2730777" y="123111"/>
            <a:ext cx="431606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1400" i="1" dirty="0"/>
          </a:p>
          <a:p>
            <a:r>
              <a:rPr lang="fr-FR" dirty="0"/>
              <a:t>Taille du set de fine-tuning (</a:t>
            </a:r>
            <a:r>
              <a:rPr lang="fr-FR" dirty="0" err="1"/>
              <a:t>train_len</a:t>
            </a:r>
            <a:r>
              <a:rPr lang="fr-FR" dirty="0"/>
              <a:t>): </a:t>
            </a:r>
            <a:r>
              <a:rPr lang="fr-FR" b="1" dirty="0"/>
              <a:t>99</a:t>
            </a:r>
          </a:p>
          <a:p>
            <a:r>
              <a:rPr lang="fr-FR" dirty="0"/>
              <a:t>Taille du set de validation (</a:t>
            </a:r>
            <a:r>
              <a:rPr lang="fr-FR" dirty="0" err="1"/>
              <a:t>test_len</a:t>
            </a:r>
            <a:r>
              <a:rPr lang="fr-FR" dirty="0"/>
              <a:t>): 937</a:t>
            </a:r>
            <a:endParaRPr lang="en-CA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296C45-5EC7-A731-55E0-B511F5E97A96}"/>
              </a:ext>
            </a:extLst>
          </p:cNvPr>
          <p:cNvSpPr txBox="1"/>
          <p:nvPr/>
        </p:nvSpPr>
        <p:spPr>
          <a:xfrm>
            <a:off x="0" y="0"/>
            <a:ext cx="2633564" cy="120032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/>
              <a:t>Weighted MSE, alpha = 1</a:t>
            </a:r>
          </a:p>
          <a:p>
            <a:r>
              <a:rPr lang="en-CA" dirty="0">
                <a:solidFill>
                  <a:srgbClr val="FF0000"/>
                </a:solidFill>
              </a:rPr>
              <a:t>Dropout 10%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700/50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FB772CC-E908-8612-09E1-9084930FAF94}"/>
              </a:ext>
            </a:extLst>
          </p:cNvPr>
          <p:cNvCxnSpPr>
            <a:cxnSpLocks/>
          </p:cNvCxnSpPr>
          <p:nvPr/>
        </p:nvCxnSpPr>
        <p:spPr>
          <a:xfrm>
            <a:off x="126310" y="3965713"/>
            <a:ext cx="12192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5E4EB10C-3E96-59F2-29C9-DCAEE2564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0" y="1466898"/>
            <a:ext cx="2820369" cy="230494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980C1B0-746C-D67A-F6A5-1BC8B6A6C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836" y="1394201"/>
            <a:ext cx="2970753" cy="2256268"/>
          </a:xfrm>
          <a:prstGeom prst="rect">
            <a:avLst/>
          </a:prstGeom>
        </p:spPr>
      </p:pic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8556A5C9-5481-3970-3C26-86A5F0A14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345018"/>
              </p:ext>
            </p:extLst>
          </p:nvPr>
        </p:nvGraphicFramePr>
        <p:xfrm>
          <a:off x="6854543" y="2252207"/>
          <a:ext cx="1571211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4985">
                  <a:extLst>
                    <a:ext uri="{9D8B030D-6E8A-4147-A177-3AD203B41FA5}">
                      <a16:colId xmlns:a16="http://schemas.microsoft.com/office/drawing/2014/main" val="2789980343"/>
                    </a:ext>
                  </a:extLst>
                </a:gridCol>
                <a:gridCol w="616226">
                  <a:extLst>
                    <a:ext uri="{9D8B030D-6E8A-4147-A177-3AD203B41FA5}">
                      <a16:colId xmlns:a16="http://schemas.microsoft.com/office/drawing/2014/main" val="347372988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0.674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894775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0.698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492412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0.845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230857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0.764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701186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0.650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313573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0.739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86446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06799639"/>
                  </a:ext>
                </a:extLst>
              </a:tr>
            </a:tbl>
          </a:graphicData>
        </a:graphic>
      </p:graphicFrame>
      <p:sp>
        <p:nvSpPr>
          <p:cNvPr id="23" name="ZoneTexte 22">
            <a:extLst>
              <a:ext uri="{FF2B5EF4-FFF2-40B4-BE49-F238E27FC236}">
                <a16:creationId xmlns:a16="http://schemas.microsoft.com/office/drawing/2014/main" id="{63E78EAF-0C80-1136-9C40-B640A017E4DD}"/>
              </a:ext>
            </a:extLst>
          </p:cNvPr>
          <p:cNvSpPr txBox="1"/>
          <p:nvPr/>
        </p:nvSpPr>
        <p:spPr>
          <a:xfrm>
            <a:off x="2946679" y="4059785"/>
            <a:ext cx="43160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i="1" dirty="0" err="1"/>
              <a:t>train_len</a:t>
            </a:r>
            <a:r>
              <a:rPr lang="en-CA" sz="1400" i="1" dirty="0"/>
              <a:t> = int(0.2 * </a:t>
            </a:r>
            <a:r>
              <a:rPr lang="en-CA" sz="1400" i="1" dirty="0" err="1"/>
              <a:t>len</a:t>
            </a:r>
            <a:r>
              <a:rPr lang="en-CA" sz="1400" i="1" dirty="0"/>
              <a:t>(dataset))</a:t>
            </a:r>
          </a:p>
          <a:p>
            <a:endParaRPr lang="en-CA" sz="1400" i="1" dirty="0"/>
          </a:p>
          <a:p>
            <a:r>
              <a:rPr lang="fr-FR" dirty="0"/>
              <a:t>Taille du set de fine-tuning (</a:t>
            </a:r>
            <a:r>
              <a:rPr lang="fr-FR" dirty="0" err="1"/>
              <a:t>train_len</a:t>
            </a:r>
            <a:r>
              <a:rPr lang="fr-FR" dirty="0"/>
              <a:t>): </a:t>
            </a:r>
            <a:r>
              <a:rPr lang="fr-FR" b="1" dirty="0"/>
              <a:t>207</a:t>
            </a:r>
          </a:p>
          <a:p>
            <a:r>
              <a:rPr lang="fr-FR" dirty="0"/>
              <a:t>Taille du set de validation (</a:t>
            </a:r>
            <a:r>
              <a:rPr lang="fr-FR" dirty="0" err="1"/>
              <a:t>test_len</a:t>
            </a:r>
            <a:r>
              <a:rPr lang="fr-FR" dirty="0"/>
              <a:t>): 829</a:t>
            </a:r>
            <a:endParaRPr lang="en-CA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7241F21-2F19-8021-75CF-D9F92D1BC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1" y="4531285"/>
            <a:ext cx="2909837" cy="232671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2151E0F-5A32-022D-A4DD-C377C9C49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534" y="4581019"/>
            <a:ext cx="2855659" cy="2144756"/>
          </a:xfrm>
          <a:prstGeom prst="rect">
            <a:avLst/>
          </a:prstGeom>
        </p:spPr>
      </p:pic>
      <p:graphicFrame>
        <p:nvGraphicFramePr>
          <p:cNvPr id="28" name="Tableau 27">
            <a:extLst>
              <a:ext uri="{FF2B5EF4-FFF2-40B4-BE49-F238E27FC236}">
                <a16:creationId xmlns:a16="http://schemas.microsoft.com/office/drawing/2014/main" id="{277861F4-8327-6CAF-1241-AC4EC8497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660431"/>
              </p:ext>
            </p:extLst>
          </p:nvPr>
        </p:nvGraphicFramePr>
        <p:xfrm>
          <a:off x="10288657" y="5445615"/>
          <a:ext cx="1678056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437">
                  <a:extLst>
                    <a:ext uri="{9D8B030D-6E8A-4147-A177-3AD203B41FA5}">
                      <a16:colId xmlns:a16="http://schemas.microsoft.com/office/drawing/2014/main" val="4199781025"/>
                    </a:ext>
                  </a:extLst>
                </a:gridCol>
                <a:gridCol w="633619">
                  <a:extLst>
                    <a:ext uri="{9D8B030D-6E8A-4147-A177-3AD203B41FA5}">
                      <a16:colId xmlns:a16="http://schemas.microsoft.com/office/drawing/2014/main" val="66983718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0.721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392646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0.706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02740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0.950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567899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0.810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875203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0.699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124642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0.744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145851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92007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4051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7D551-D35C-5A4F-8E64-F13026B5A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FA992F4-B22A-A5C0-0D2F-468AA66EE37E}"/>
              </a:ext>
            </a:extLst>
          </p:cNvPr>
          <p:cNvSpPr txBox="1"/>
          <p:nvPr/>
        </p:nvSpPr>
        <p:spPr>
          <a:xfrm>
            <a:off x="0" y="0"/>
            <a:ext cx="2633564" cy="120032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/>
              <a:t>Weighted MSE, alpha = 1</a:t>
            </a:r>
          </a:p>
          <a:p>
            <a:r>
              <a:rPr lang="en-CA" dirty="0">
                <a:solidFill>
                  <a:srgbClr val="FF0000"/>
                </a:solidFill>
              </a:rPr>
              <a:t>Dropout 10%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700/50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6306E94-D1DD-C952-3F68-E23BD19EA121}"/>
              </a:ext>
            </a:extLst>
          </p:cNvPr>
          <p:cNvCxnSpPr>
            <a:cxnSpLocks/>
          </p:cNvCxnSpPr>
          <p:nvPr/>
        </p:nvCxnSpPr>
        <p:spPr>
          <a:xfrm>
            <a:off x="126310" y="3965713"/>
            <a:ext cx="12192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58CD2530-D126-222E-087A-726B5E27EA14}"/>
              </a:ext>
            </a:extLst>
          </p:cNvPr>
          <p:cNvSpPr txBox="1"/>
          <p:nvPr/>
        </p:nvSpPr>
        <p:spPr>
          <a:xfrm>
            <a:off x="2946679" y="4059785"/>
            <a:ext cx="43160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i="1" dirty="0" err="1"/>
              <a:t>train_len</a:t>
            </a:r>
            <a:r>
              <a:rPr lang="en-CA" sz="1400" i="1" dirty="0"/>
              <a:t> = int(0.65 * </a:t>
            </a:r>
            <a:r>
              <a:rPr lang="en-CA" sz="1400" i="1" dirty="0" err="1"/>
              <a:t>len</a:t>
            </a:r>
            <a:r>
              <a:rPr lang="en-CA" sz="1400" i="1" dirty="0"/>
              <a:t>(dataset))</a:t>
            </a:r>
          </a:p>
          <a:p>
            <a:endParaRPr lang="en-CA" sz="1400" i="1" dirty="0"/>
          </a:p>
          <a:p>
            <a:r>
              <a:rPr lang="fr-FR" dirty="0"/>
              <a:t>Taille du set de fine-tuning (</a:t>
            </a:r>
            <a:r>
              <a:rPr lang="fr-FR" dirty="0" err="1"/>
              <a:t>train_len</a:t>
            </a:r>
            <a:r>
              <a:rPr lang="fr-FR" dirty="0"/>
              <a:t>): </a:t>
            </a:r>
            <a:r>
              <a:rPr lang="fr-FR" b="1" dirty="0"/>
              <a:t>673</a:t>
            </a:r>
          </a:p>
          <a:p>
            <a:r>
              <a:rPr lang="fr-FR" dirty="0"/>
              <a:t>Taille du set de validation (</a:t>
            </a:r>
            <a:r>
              <a:rPr lang="fr-FR" dirty="0" err="1"/>
              <a:t>test_len</a:t>
            </a:r>
            <a:r>
              <a:rPr lang="fr-FR" dirty="0"/>
              <a:t>): 363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7895F79-C717-238E-57D9-D4A07E89259B}"/>
              </a:ext>
            </a:extLst>
          </p:cNvPr>
          <p:cNvSpPr txBox="1"/>
          <p:nvPr/>
        </p:nvSpPr>
        <p:spPr>
          <a:xfrm>
            <a:off x="2751209" y="123111"/>
            <a:ext cx="43160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i="1" dirty="0" err="1"/>
              <a:t>train_len</a:t>
            </a:r>
            <a:r>
              <a:rPr lang="en-CA" sz="1400" i="1" dirty="0"/>
              <a:t> = int(0.38 * </a:t>
            </a:r>
            <a:r>
              <a:rPr lang="en-CA" sz="1400" i="1" dirty="0" err="1"/>
              <a:t>len</a:t>
            </a:r>
            <a:r>
              <a:rPr lang="en-CA" sz="1400" i="1" dirty="0"/>
              <a:t>(dataset))</a:t>
            </a:r>
          </a:p>
          <a:p>
            <a:endParaRPr lang="en-CA" sz="1400" i="1" dirty="0"/>
          </a:p>
          <a:p>
            <a:r>
              <a:rPr lang="fr-FR" dirty="0"/>
              <a:t>Taille du set de fine-tuning (</a:t>
            </a:r>
            <a:r>
              <a:rPr lang="fr-FR" dirty="0" err="1"/>
              <a:t>train_len</a:t>
            </a:r>
            <a:r>
              <a:rPr lang="fr-FR" dirty="0"/>
              <a:t>): </a:t>
            </a:r>
            <a:r>
              <a:rPr lang="fr-FR" b="1" dirty="0"/>
              <a:t>393</a:t>
            </a:r>
          </a:p>
          <a:p>
            <a:r>
              <a:rPr lang="fr-FR" dirty="0"/>
              <a:t>Taille du set de validation (</a:t>
            </a:r>
            <a:r>
              <a:rPr lang="fr-FR" dirty="0" err="1"/>
              <a:t>test_len</a:t>
            </a:r>
            <a:r>
              <a:rPr lang="fr-FR" dirty="0"/>
              <a:t>): 643</a:t>
            </a:r>
            <a:endParaRPr lang="en-CA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F722F4-3B96-0DB9-2943-06CBDDD3A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1" y="1401986"/>
            <a:ext cx="3084028" cy="24696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A3C7121-DFDA-BF46-5933-D8493D1CF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725" y="1401986"/>
            <a:ext cx="3400959" cy="2563727"/>
          </a:xfrm>
          <a:prstGeom prst="rect">
            <a:avLst/>
          </a:prstGeom>
        </p:spPr>
      </p:pic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F449EF97-DD02-2610-35C4-8C7CE63AB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766150"/>
              </p:ext>
            </p:extLst>
          </p:nvPr>
        </p:nvGraphicFramePr>
        <p:xfrm>
          <a:off x="7412661" y="2191541"/>
          <a:ext cx="1761156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828">
                  <a:extLst>
                    <a:ext uri="{9D8B030D-6E8A-4147-A177-3AD203B41FA5}">
                      <a16:colId xmlns:a16="http://schemas.microsoft.com/office/drawing/2014/main" val="2955819873"/>
                    </a:ext>
                  </a:extLst>
                </a:gridCol>
                <a:gridCol w="617328">
                  <a:extLst>
                    <a:ext uri="{9D8B030D-6E8A-4147-A177-3AD203B41FA5}">
                      <a16:colId xmlns:a16="http://schemas.microsoft.com/office/drawing/2014/main" val="355098621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0.740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143354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0.763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2712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0.838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688732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0.799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316428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0.755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734900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0.804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63688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Std AUPRC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74494645"/>
                  </a:ext>
                </a:extLst>
              </a:tr>
            </a:tbl>
          </a:graphicData>
        </a:graphic>
      </p:graphicFrame>
      <p:pic>
        <p:nvPicPr>
          <p:cNvPr id="16" name="Image 15">
            <a:extLst>
              <a:ext uri="{FF2B5EF4-FFF2-40B4-BE49-F238E27FC236}">
                <a16:creationId xmlns:a16="http://schemas.microsoft.com/office/drawing/2014/main" id="{524709DC-D1BB-18A0-5BD2-BD5CD3A8A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746" y="4292069"/>
            <a:ext cx="3084028" cy="225618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7236515-16F6-B6DC-32BE-988E8444B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" y="4459726"/>
            <a:ext cx="2942459" cy="2332866"/>
          </a:xfrm>
          <a:prstGeom prst="rect">
            <a:avLst/>
          </a:prstGeom>
        </p:spPr>
      </p:pic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C1ACED2E-6C58-4A3C-6261-784B12645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074188"/>
              </p:ext>
            </p:extLst>
          </p:nvPr>
        </p:nvGraphicFramePr>
        <p:xfrm>
          <a:off x="10483853" y="5137003"/>
          <a:ext cx="1572313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4741">
                  <a:extLst>
                    <a:ext uri="{9D8B030D-6E8A-4147-A177-3AD203B41FA5}">
                      <a16:colId xmlns:a16="http://schemas.microsoft.com/office/drawing/2014/main" val="3852775260"/>
                    </a:ext>
                  </a:extLst>
                </a:gridCol>
                <a:gridCol w="577572">
                  <a:extLst>
                    <a:ext uri="{9D8B030D-6E8A-4147-A177-3AD203B41FA5}">
                      <a16:colId xmlns:a16="http://schemas.microsoft.com/office/drawing/2014/main" val="127851432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0.716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760917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0.698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1827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0.951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911094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0.805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0510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0.788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127227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0.828</a:t>
                      </a:r>
                      <a:endParaRPr lang="en-CA" sz="11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359108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07104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435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36410-E59B-A864-6439-34933A81E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D8CD7A4-7082-CC33-D94C-CEB75832FAE1}"/>
              </a:ext>
            </a:extLst>
          </p:cNvPr>
          <p:cNvSpPr txBox="1"/>
          <p:nvPr/>
        </p:nvSpPr>
        <p:spPr>
          <a:xfrm>
            <a:off x="8562509" y="402828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samples</a:t>
            </a:r>
            <a:endParaRPr lang="en-CA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D58FA75-3DAD-6F13-7B5B-39D0872EE662}"/>
              </a:ext>
            </a:extLst>
          </p:cNvPr>
          <p:cNvSpPr txBox="1"/>
          <p:nvPr/>
        </p:nvSpPr>
        <p:spPr>
          <a:xfrm>
            <a:off x="2290848" y="403212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samples</a:t>
            </a:r>
            <a:endParaRPr lang="en-CA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6C7F176-5573-A28C-66FE-8E5FBE621783}"/>
              </a:ext>
            </a:extLst>
          </p:cNvPr>
          <p:cNvSpPr txBox="1"/>
          <p:nvPr/>
        </p:nvSpPr>
        <p:spPr>
          <a:xfrm>
            <a:off x="2349357" y="499689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samples</a:t>
            </a:r>
            <a:endParaRPr lang="en-CA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7CD71C57-280A-3157-CA4F-64627991C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413082"/>
              </p:ext>
            </p:extLst>
          </p:nvPr>
        </p:nvGraphicFramePr>
        <p:xfrm>
          <a:off x="3741807" y="2170116"/>
          <a:ext cx="1541393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4680">
                  <a:extLst>
                    <a:ext uri="{9D8B030D-6E8A-4147-A177-3AD203B41FA5}">
                      <a16:colId xmlns:a16="http://schemas.microsoft.com/office/drawing/2014/main" val="1931582437"/>
                    </a:ext>
                  </a:extLst>
                </a:gridCol>
                <a:gridCol w="536713">
                  <a:extLst>
                    <a:ext uri="{9D8B030D-6E8A-4147-A177-3AD203B41FA5}">
                      <a16:colId xmlns:a16="http://schemas.microsoft.com/office/drawing/2014/main" val="368681702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Accuracy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dirty="0"/>
                        <a:t>0.510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40509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Precision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dirty="0"/>
                        <a:t>0.462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35491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Recall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dirty="0"/>
                        <a:t>0.511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680299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F1 score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dirty="0"/>
                        <a:t>0.485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175636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AUC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dirty="0"/>
                        <a:t>0.534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176324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AUPRC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dirty="0"/>
                        <a:t>0.536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64507060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55459FAE-012E-1384-0288-FC6110D87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26" y="950996"/>
            <a:ext cx="3321458" cy="243824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27C7D3E-844D-DD81-C219-3AEF7B8DC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567" y="4525656"/>
            <a:ext cx="2947618" cy="228813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E398EA6-DD64-5A57-5A57-0FE0187DF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688" y="4565412"/>
            <a:ext cx="3047989" cy="224837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CF6CC56-2377-7AD7-E11A-B5F5F62269D8}"/>
              </a:ext>
            </a:extLst>
          </p:cNvPr>
          <p:cNvSpPr txBox="1"/>
          <p:nvPr/>
        </p:nvSpPr>
        <p:spPr>
          <a:xfrm>
            <a:off x="8504000" y="397324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samples</a:t>
            </a:r>
            <a:endParaRPr lang="en-CA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756720F-5E73-57BB-71D9-423DFB9BCBE5}"/>
              </a:ext>
            </a:extLst>
          </p:cNvPr>
          <p:cNvSpPr txBox="1"/>
          <p:nvPr/>
        </p:nvSpPr>
        <p:spPr>
          <a:xfrm>
            <a:off x="4427415" y="33496"/>
            <a:ext cx="283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RandomUnderSampler</a:t>
            </a:r>
            <a:endParaRPr lang="en-CA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CE1464A4-A521-4BE0-CC0B-D4A0BF8CF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233" y="1007445"/>
            <a:ext cx="3009170" cy="229769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A594B0C6-67B7-8574-66DE-98CF1F40D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9185" y="1081428"/>
            <a:ext cx="3009170" cy="224837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C65852B3-3428-58B5-0F1E-7AEF97F854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02" y="4700705"/>
            <a:ext cx="2668700" cy="214240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3F77BC00-A0C0-627C-E2CD-997231CE1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4602" y="4729236"/>
            <a:ext cx="2795158" cy="20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88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6617A811-BBCA-318F-BA78-D06A60451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1" y="635000"/>
            <a:ext cx="2442202" cy="192881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93D1F9C-8557-8C97-015C-9712BE97B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053" y="705196"/>
            <a:ext cx="2385694" cy="177910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FD4A1D0-AAE8-F74E-BAE2-6618D608E29C}"/>
              </a:ext>
            </a:extLst>
          </p:cNvPr>
          <p:cNvSpPr txBox="1"/>
          <p:nvPr/>
        </p:nvSpPr>
        <p:spPr>
          <a:xfrm>
            <a:off x="2239935" y="2656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samples</a:t>
            </a:r>
            <a:endParaRPr lang="en-CA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AC60F77-B9FE-C1EF-9946-36E6D45DC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358" y="450334"/>
            <a:ext cx="2519577" cy="204973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F3ECDC2-E934-F453-706B-5B8C55142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9931" y="450334"/>
            <a:ext cx="2563377" cy="191442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B9DD91A-A216-2C94-FA95-F4AAB8958A21}"/>
              </a:ext>
            </a:extLst>
          </p:cNvPr>
          <p:cNvSpPr txBox="1"/>
          <p:nvPr/>
        </p:nvSpPr>
        <p:spPr>
          <a:xfrm>
            <a:off x="8201812" y="81002"/>
            <a:ext cx="151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 samples</a:t>
            </a:r>
            <a:endParaRPr lang="en-CA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7493E2C-C2CF-527C-FB3F-6029A086A8D4}"/>
              </a:ext>
            </a:extLst>
          </p:cNvPr>
          <p:cNvSpPr txBox="1"/>
          <p:nvPr/>
        </p:nvSpPr>
        <p:spPr>
          <a:xfrm>
            <a:off x="7848737" y="3584062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 samples</a:t>
            </a:r>
            <a:endParaRPr lang="en-CA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54CC846-9117-21C6-012F-4F3016A8293F}"/>
              </a:ext>
            </a:extLst>
          </p:cNvPr>
          <p:cNvSpPr txBox="1"/>
          <p:nvPr/>
        </p:nvSpPr>
        <p:spPr>
          <a:xfrm>
            <a:off x="2123799" y="3622233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samples</a:t>
            </a:r>
            <a:endParaRPr lang="en-CA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2DEB5D7-D5DC-269B-BD22-E1D98E1AC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" y="4234827"/>
            <a:ext cx="2747755" cy="220381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56C1004-D713-D30D-C304-559BD15D7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5619" y="4234827"/>
            <a:ext cx="2898470" cy="217283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4BFBE38E-A2FF-B1A7-97F5-BB52E96148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7920" y="4194594"/>
            <a:ext cx="2722078" cy="221307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8ED79EF1-14F9-1CCB-0559-1206AF935B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9998" y="4194594"/>
            <a:ext cx="2803768" cy="209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55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96911-1000-DF4C-0BBB-805690E15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FE53746C-2E62-154F-22A0-FC99DDBFB443}"/>
              </a:ext>
            </a:extLst>
          </p:cNvPr>
          <p:cNvSpPr txBox="1"/>
          <p:nvPr/>
        </p:nvSpPr>
        <p:spPr>
          <a:xfrm>
            <a:off x="1985935" y="316468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samples</a:t>
            </a:r>
            <a:endParaRPr lang="en-CA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30FF83A-1543-FE67-929F-30D7CF73CB95}"/>
              </a:ext>
            </a:extLst>
          </p:cNvPr>
          <p:cNvSpPr txBox="1"/>
          <p:nvPr/>
        </p:nvSpPr>
        <p:spPr>
          <a:xfrm>
            <a:off x="7947812" y="131802"/>
            <a:ext cx="151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600 samples</a:t>
            </a:r>
            <a:endParaRPr lang="en-CA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256939A4-D437-6B1B-59E9-59C9E3DF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858"/>
            <a:ext cx="2898470" cy="237201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79D361B-E0BA-184C-7879-5FE8BCF2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204" y="929062"/>
            <a:ext cx="2898470" cy="216765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D7FAB9C1-46A5-4E4E-84CB-847E34D6C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799" y="825587"/>
            <a:ext cx="2982986" cy="237201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4C86F793-CBB5-C800-E4B5-DEC5A54DB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949" y="800127"/>
            <a:ext cx="3070775" cy="2296594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816AC732-EFF6-684E-26A4-2617CBA5DC30}"/>
              </a:ext>
            </a:extLst>
          </p:cNvPr>
          <p:cNvSpPr txBox="1"/>
          <p:nvPr/>
        </p:nvSpPr>
        <p:spPr>
          <a:xfrm>
            <a:off x="1974866" y="3761280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700 samples</a:t>
            </a:r>
            <a:endParaRPr lang="en-CA" dirty="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5F564CB9-B83F-2F59-AF16-C0DA91C8E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34" y="4455862"/>
            <a:ext cx="2672384" cy="2199493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44D71BF-739C-3096-B758-D6EEE6DC9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1204" y="4455862"/>
            <a:ext cx="2760160" cy="2048618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707A277-2ABA-2447-C1E2-4DDFC3F91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250" y="3272872"/>
            <a:ext cx="6079474" cy="362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879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399A-88F2-4039-7A65-8E2935E98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D2485AE-4311-D4EE-1442-3DD6CCF1C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341719"/>
            <a:ext cx="4155442" cy="251524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1320256-ACB2-34E7-ABD7-558E19B59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274" y="4303078"/>
            <a:ext cx="4097995" cy="255492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844CF2F-C6D2-5FF3-EB37-08FDDF907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055" y="1644257"/>
            <a:ext cx="4155442" cy="255492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ECF7E7F-2643-9098-07DD-FBC4EFE36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" y="1671992"/>
            <a:ext cx="4155442" cy="252718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451A0CE-A4FC-D98C-59F6-CBFD6F8B1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Dropout regularization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5C3A9C7-DD9C-5BC8-4579-0403A6A8D081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FF0000"/>
                </a:solidFill>
              </a:rPr>
              <a:t>Dropout 0.1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50/50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751EC64-7C98-D4A9-CB2A-34D4AB1BBD9D}"/>
              </a:ext>
            </a:extLst>
          </p:cNvPr>
          <p:cNvSpPr txBox="1"/>
          <p:nvPr/>
        </p:nvSpPr>
        <p:spPr>
          <a:xfrm>
            <a:off x="0" y="-32426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FF0000"/>
                </a:solidFill>
              </a:rPr>
              <a:t>No Dropout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50/50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95F09E8-DB03-1813-2344-23B9D0E761ED}"/>
              </a:ext>
            </a:extLst>
          </p:cNvPr>
          <p:cNvSpPr txBox="1"/>
          <p:nvPr/>
        </p:nvSpPr>
        <p:spPr>
          <a:xfrm>
            <a:off x="5644532" y="2990334"/>
            <a:ext cx="98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diff ?</a:t>
            </a:r>
            <a:endParaRPr lang="en-CA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CDDD33A-026D-0326-92C8-0F6330648435}"/>
              </a:ext>
            </a:extLst>
          </p:cNvPr>
          <p:cNvSpPr txBox="1"/>
          <p:nvPr/>
        </p:nvSpPr>
        <p:spPr>
          <a:xfrm>
            <a:off x="3731503" y="74104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</a:t>
            </a:r>
            <a:endParaRPr lang="en-CA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030ECFD-F20D-7747-960C-DF022AD03E84}"/>
              </a:ext>
            </a:extLst>
          </p:cNvPr>
          <p:cNvSpPr txBox="1"/>
          <p:nvPr/>
        </p:nvSpPr>
        <p:spPr>
          <a:xfrm>
            <a:off x="7628637" y="78091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  <a:endParaRPr lang="en-CA" dirty="0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0557533-4D51-5145-D115-15318EAF58D7}"/>
              </a:ext>
            </a:extLst>
          </p:cNvPr>
          <p:cNvCxnSpPr>
            <a:cxnSpLocks/>
          </p:cNvCxnSpPr>
          <p:nvPr/>
        </p:nvCxnSpPr>
        <p:spPr>
          <a:xfrm>
            <a:off x="6096000" y="3606800"/>
            <a:ext cx="39692" cy="323126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2150DB8-6021-D4BB-BEE2-61C9FAD017CC}"/>
              </a:ext>
            </a:extLst>
          </p:cNvPr>
          <p:cNvCxnSpPr>
            <a:cxnSpLocks/>
          </p:cNvCxnSpPr>
          <p:nvPr/>
        </p:nvCxnSpPr>
        <p:spPr>
          <a:xfrm>
            <a:off x="6066468" y="983237"/>
            <a:ext cx="29532" cy="175996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529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D7AD7-81C0-866A-61B0-96499B607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B5827B6-666A-43F3-6838-45821F0ED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004" y="1259839"/>
            <a:ext cx="5919378" cy="353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4010EE3-DB62-497F-251F-273C880F0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9041"/>
            <a:ext cx="5971004" cy="35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8B1F86D-7FC4-F7A9-C924-88D2BB2BA6CA}"/>
              </a:ext>
            </a:extLst>
          </p:cNvPr>
          <p:cNvSpPr txBox="1"/>
          <p:nvPr/>
        </p:nvSpPr>
        <p:spPr>
          <a:xfrm>
            <a:off x="1849120" y="558800"/>
            <a:ext cx="450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modality : gene expression level                 vs.</a:t>
            </a:r>
            <a:endParaRPr lang="en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736160F-5B65-2F89-3B19-E032AE4A9081}"/>
              </a:ext>
            </a:extLst>
          </p:cNvPr>
          <p:cNvSpPr txBox="1"/>
          <p:nvPr/>
        </p:nvSpPr>
        <p:spPr>
          <a:xfrm>
            <a:off x="6766845" y="558800"/>
            <a:ext cx="491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modalities : gene expression level and mutations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3741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7730C-E9DD-DF08-6360-D64E4AF0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95A2792-A366-0863-F813-DCA28F3B4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3361"/>
            <a:ext cx="5919378" cy="353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FD5319A-BC44-20FE-FCC5-FFDE7DFEE56D}"/>
              </a:ext>
            </a:extLst>
          </p:cNvPr>
          <p:cNvSpPr txBox="1"/>
          <p:nvPr/>
        </p:nvSpPr>
        <p:spPr>
          <a:xfrm>
            <a:off x="1849120" y="558800"/>
            <a:ext cx="7690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                                                                   vs.                                                      ZINB</a:t>
            </a:r>
            <a:endParaRPr lang="en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5F0402-3F3F-C6F3-B878-EC832B62304D}"/>
              </a:ext>
            </a:extLst>
          </p:cNvPr>
          <p:cNvSpPr txBox="1"/>
          <p:nvPr/>
        </p:nvSpPr>
        <p:spPr>
          <a:xfrm>
            <a:off x="3363245" y="179308"/>
            <a:ext cx="491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modalities : gene expression level and mutations</a:t>
            </a:r>
            <a:endParaRPr lang="en-CA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753BFD-F293-0FF2-7E4F-4A849C5DD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63361"/>
            <a:ext cx="5919380" cy="353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617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E5F859-F758-3201-FC89-301795960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9694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493FD-71DD-D137-26B5-B83E30E32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63D20-8B57-0C19-E900-720A930F4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Dropout regularization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BF0B660-213E-7B52-4863-CFEF740F0147}"/>
              </a:ext>
            </a:extLst>
          </p:cNvPr>
          <p:cNvSpPr txBox="1"/>
          <p:nvPr/>
        </p:nvSpPr>
        <p:spPr>
          <a:xfrm>
            <a:off x="9558436" y="0"/>
            <a:ext cx="2633564" cy="2031325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3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00B050"/>
                </a:solidFill>
              </a:rPr>
              <a:t>Dropout 0.1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  <a:p>
            <a:r>
              <a:rPr lang="en-CA" dirty="0"/>
              <a:t>Slide 40</a:t>
            </a:r>
          </a:p>
          <a:p>
            <a:endParaRPr lang="en-CA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58D1B74-1280-892A-42ED-73EB24FF320F}"/>
              </a:ext>
            </a:extLst>
          </p:cNvPr>
          <p:cNvSpPr txBox="1"/>
          <p:nvPr/>
        </p:nvSpPr>
        <p:spPr>
          <a:xfrm>
            <a:off x="0" y="-32426"/>
            <a:ext cx="2633564" cy="2031325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3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FF0000"/>
                </a:solidFill>
              </a:rPr>
              <a:t>No Dropout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700/50</a:t>
            </a:r>
          </a:p>
          <a:p>
            <a:r>
              <a:rPr lang="en-CA" dirty="0"/>
              <a:t>Slide 38</a:t>
            </a:r>
          </a:p>
          <a:p>
            <a:endParaRPr lang="en-CA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A056EF0-359B-06B7-C10D-8437FBFF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25906"/>
            <a:ext cx="3205655" cy="222392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C6C4729-0E96-27B1-50DB-EE0850963303}"/>
              </a:ext>
            </a:extLst>
          </p:cNvPr>
          <p:cNvSpPr txBox="1"/>
          <p:nvPr/>
        </p:nvSpPr>
        <p:spPr>
          <a:xfrm>
            <a:off x="1828187" y="1646553"/>
            <a:ext cx="3502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5.033831596374512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                                                               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z_drug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std: 1.2838635444641113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C4D370-A185-5301-C75B-EE4A09F26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7" y="4760299"/>
            <a:ext cx="2984937" cy="209770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914B5DE-E0F5-CCD4-E31A-061E96E35792}"/>
              </a:ext>
            </a:extLst>
          </p:cNvPr>
          <p:cNvSpPr txBox="1"/>
          <p:nvPr/>
        </p:nvSpPr>
        <p:spPr>
          <a:xfrm>
            <a:off x="6289064" y="1612559"/>
            <a:ext cx="3502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z_cell std: 1.8434468507766724                                                                                     z_drug std: 0.8110901117324829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3A61CE1-3F5A-9600-386E-CDA34BA8F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347" y="2246446"/>
            <a:ext cx="3097179" cy="218826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23D05E6-9727-483C-003F-F42DC67B13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2622" y="4696810"/>
            <a:ext cx="3111061" cy="2188260"/>
          </a:xfrm>
          <a:prstGeom prst="rect">
            <a:avLst/>
          </a:prstGeom>
        </p:spPr>
      </p:pic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8D24DA7B-C228-3526-59DA-696C9D839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563215"/>
              </p:ext>
            </p:extLst>
          </p:nvPr>
        </p:nvGraphicFramePr>
        <p:xfrm>
          <a:off x="3239441" y="4120219"/>
          <a:ext cx="1754571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9867">
                  <a:extLst>
                    <a:ext uri="{9D8B030D-6E8A-4147-A177-3AD203B41FA5}">
                      <a16:colId xmlns:a16="http://schemas.microsoft.com/office/drawing/2014/main" val="1371185427"/>
                    </a:ext>
                  </a:extLst>
                </a:gridCol>
                <a:gridCol w="714704">
                  <a:extLst>
                    <a:ext uri="{9D8B030D-6E8A-4147-A177-3AD203B41FA5}">
                      <a16:colId xmlns:a16="http://schemas.microsoft.com/office/drawing/2014/main" val="296067104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0.819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472519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0.871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159849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0.819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937116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0.843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498008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0.878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335656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0.871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121761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3363970"/>
                  </a:ext>
                </a:extLst>
              </a:tr>
            </a:tbl>
          </a:graphicData>
        </a:graphic>
      </p:graphicFrame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ED9DBC1E-3638-2669-1AEB-B0F0EEF4D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6037"/>
              </p:ext>
            </p:extLst>
          </p:nvPr>
        </p:nvGraphicFramePr>
        <p:xfrm>
          <a:off x="7224265" y="4056730"/>
          <a:ext cx="1554875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1192">
                  <a:extLst>
                    <a:ext uri="{9D8B030D-6E8A-4147-A177-3AD203B41FA5}">
                      <a16:colId xmlns:a16="http://schemas.microsoft.com/office/drawing/2014/main" val="3528794513"/>
                    </a:ext>
                  </a:extLst>
                </a:gridCol>
                <a:gridCol w="693683">
                  <a:extLst>
                    <a:ext uri="{9D8B030D-6E8A-4147-A177-3AD203B41FA5}">
                      <a16:colId xmlns:a16="http://schemas.microsoft.com/office/drawing/2014/main" val="132438359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0.824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62513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0.844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93612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0.841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247541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0.842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295632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0.893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804286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0.886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516966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0.013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2920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226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978E8-5262-0043-C2D5-F87D1D371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19506-43D9-1BF8-3FDD-16613F93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Normalization of tensors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EE36E36-6371-90E5-537C-58F6EB867A4E}"/>
              </a:ext>
            </a:extLst>
          </p:cNvPr>
          <p:cNvSpPr txBox="1"/>
          <p:nvPr/>
        </p:nvSpPr>
        <p:spPr>
          <a:xfrm>
            <a:off x="2684274" y="98323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None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2ED186-C733-E80F-7D2C-42ED9C15205B}"/>
              </a:ext>
            </a:extLst>
          </p:cNvPr>
          <p:cNvSpPr txBox="1"/>
          <p:nvPr/>
        </p:nvSpPr>
        <p:spPr>
          <a:xfrm>
            <a:off x="6833064" y="983237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torch.nn.functional.normalize</a:t>
            </a:r>
            <a:endParaRPr lang="en-CA" baseline="30000" dirty="0">
              <a:solidFill>
                <a:srgbClr val="00B05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09371A-BEA2-6D58-5750-B4771A1AB392}"/>
              </a:ext>
            </a:extLst>
          </p:cNvPr>
          <p:cNvSpPr txBox="1"/>
          <p:nvPr/>
        </p:nvSpPr>
        <p:spPr>
          <a:xfrm>
            <a:off x="743528" y="1875481"/>
            <a:ext cx="26335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/>
              <a:t>Weighted MSE, alpha = 10</a:t>
            </a:r>
          </a:p>
          <a:p>
            <a:r>
              <a:rPr lang="en-CA" dirty="0">
                <a:solidFill>
                  <a:srgbClr val="FF0000"/>
                </a:solidFill>
              </a:rPr>
              <a:t>No tensor normalization</a:t>
            </a:r>
          </a:p>
          <a:p>
            <a:r>
              <a:rPr lang="en-CA" dirty="0"/>
              <a:t>Dropout 0.05</a:t>
            </a:r>
          </a:p>
          <a:p>
            <a:r>
              <a:rPr lang="en-CA" dirty="0"/>
              <a:t>Latent dim 50/50</a:t>
            </a:r>
          </a:p>
          <a:p>
            <a:r>
              <a:rPr lang="en-CA" dirty="0"/>
              <a:t>Slide 20</a:t>
            </a:r>
          </a:p>
          <a:p>
            <a:endParaRPr lang="en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FBC79A2-BF69-3170-D3D7-5D86AC60F71B}"/>
              </a:ext>
            </a:extLst>
          </p:cNvPr>
          <p:cNvSpPr txBox="1"/>
          <p:nvPr/>
        </p:nvSpPr>
        <p:spPr>
          <a:xfrm>
            <a:off x="838200" y="4005520"/>
            <a:ext cx="2633564" cy="2031325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/>
              <a:t>Weighted MSE, alpha = 5</a:t>
            </a:r>
          </a:p>
          <a:p>
            <a:r>
              <a:rPr lang="en-CA" dirty="0">
                <a:solidFill>
                  <a:srgbClr val="00B050"/>
                </a:solidFill>
              </a:rPr>
              <a:t>No tensor normalization</a:t>
            </a:r>
          </a:p>
          <a:p>
            <a:r>
              <a:rPr lang="en-CA" dirty="0"/>
              <a:t>No dropout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100/25</a:t>
            </a:r>
          </a:p>
          <a:p>
            <a:r>
              <a:rPr lang="en-CA" dirty="0"/>
              <a:t>Slide 24</a:t>
            </a:r>
          </a:p>
          <a:p>
            <a:endParaRPr lang="en-CA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2070EE-B42E-2881-AE93-CF710F91D28A}"/>
              </a:ext>
            </a:extLst>
          </p:cNvPr>
          <p:cNvSpPr txBox="1"/>
          <p:nvPr/>
        </p:nvSpPr>
        <p:spPr>
          <a:xfrm>
            <a:off x="7006433" y="3843438"/>
            <a:ext cx="2633564" cy="2031325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/>
              <a:t>Weighted MSE, alpha = 5</a:t>
            </a:r>
          </a:p>
          <a:p>
            <a:r>
              <a:rPr lang="en-CA" dirty="0">
                <a:solidFill>
                  <a:srgbClr val="FF0000"/>
                </a:solidFill>
              </a:rPr>
              <a:t>Tensor normalized</a:t>
            </a:r>
          </a:p>
          <a:p>
            <a:r>
              <a:rPr lang="en-CA" dirty="0"/>
              <a:t>No dropout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100/25</a:t>
            </a:r>
          </a:p>
          <a:p>
            <a:r>
              <a:rPr lang="en-CA" dirty="0"/>
              <a:t>Slide 26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8345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9CA19-3696-52F7-C1AA-0B575D353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C1540F-10E5-3C8E-F098-0EC1389DB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Latent dim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5FB43DD-3312-8706-A04C-09EDCF3CD72D}"/>
              </a:ext>
            </a:extLst>
          </p:cNvPr>
          <p:cNvSpPr txBox="1"/>
          <p:nvPr/>
        </p:nvSpPr>
        <p:spPr>
          <a:xfrm>
            <a:off x="2684274" y="98323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Cells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1CD85C3-AC6B-206A-9C0C-7390B0AF1CB0}"/>
              </a:ext>
            </a:extLst>
          </p:cNvPr>
          <p:cNvSpPr txBox="1"/>
          <p:nvPr/>
        </p:nvSpPr>
        <p:spPr>
          <a:xfrm>
            <a:off x="8617764" y="98323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Drugs</a:t>
            </a:r>
            <a:endParaRPr lang="en-CA" baseline="300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351474-ADA8-4764-951B-210FA747CD87}"/>
              </a:ext>
            </a:extLst>
          </p:cNvPr>
          <p:cNvSpPr txBox="1"/>
          <p:nvPr/>
        </p:nvSpPr>
        <p:spPr>
          <a:xfrm>
            <a:off x="672594" y="18163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50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82E65D1-DBA3-792B-5BA3-C422B43B733E}"/>
              </a:ext>
            </a:extLst>
          </p:cNvPr>
          <p:cNvSpPr txBox="1"/>
          <p:nvPr/>
        </p:nvSpPr>
        <p:spPr>
          <a:xfrm>
            <a:off x="614084" y="291542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100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B40D0B5-6D5B-0B86-D67F-84199EC01F0E}"/>
              </a:ext>
            </a:extLst>
          </p:cNvPr>
          <p:cNvSpPr txBox="1"/>
          <p:nvPr/>
        </p:nvSpPr>
        <p:spPr>
          <a:xfrm>
            <a:off x="654002" y="382982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500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B4DE4CB-B2C3-DDF2-1B92-2F5D42D30A11}"/>
              </a:ext>
            </a:extLst>
          </p:cNvPr>
          <p:cNvSpPr txBox="1"/>
          <p:nvPr/>
        </p:nvSpPr>
        <p:spPr>
          <a:xfrm>
            <a:off x="644848" y="492710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700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99DCDC-B62D-16DA-9906-BAE579D31C50}"/>
              </a:ext>
            </a:extLst>
          </p:cNvPr>
          <p:cNvSpPr txBox="1"/>
          <p:nvPr/>
        </p:nvSpPr>
        <p:spPr>
          <a:xfrm>
            <a:off x="594770" y="59466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1000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6488B11-C750-D68E-DC49-02735B280AB8}"/>
              </a:ext>
            </a:extLst>
          </p:cNvPr>
          <p:cNvSpPr txBox="1"/>
          <p:nvPr/>
        </p:nvSpPr>
        <p:spPr>
          <a:xfrm>
            <a:off x="7977634" y="16316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25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DB94D3-1AB1-643F-8D0D-E3065CC0671A}"/>
              </a:ext>
            </a:extLst>
          </p:cNvPr>
          <p:cNvSpPr txBox="1"/>
          <p:nvPr/>
        </p:nvSpPr>
        <p:spPr>
          <a:xfrm>
            <a:off x="7977634" y="26812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50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E024DF5-E06D-36B4-0554-F1168FEF894A}"/>
              </a:ext>
            </a:extLst>
          </p:cNvPr>
          <p:cNvSpPr txBox="1"/>
          <p:nvPr/>
        </p:nvSpPr>
        <p:spPr>
          <a:xfrm>
            <a:off x="1770796" y="2308800"/>
            <a:ext cx="26335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/>
              <a:t>Weighted MSE, alpha = 5</a:t>
            </a:r>
          </a:p>
          <a:p>
            <a:r>
              <a:rPr lang="en-CA" dirty="0">
                <a:solidFill>
                  <a:srgbClr val="7030A0"/>
                </a:solidFill>
              </a:rPr>
              <a:t>Tensor NOT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No dropout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100/25</a:t>
            </a:r>
          </a:p>
          <a:p>
            <a:r>
              <a:rPr lang="en-CA" dirty="0"/>
              <a:t>Slide 24</a:t>
            </a:r>
          </a:p>
          <a:p>
            <a:endParaRPr lang="en-CA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8F773-A915-70E7-1B74-D0692AF346E4}"/>
              </a:ext>
            </a:extLst>
          </p:cNvPr>
          <p:cNvSpPr txBox="1"/>
          <p:nvPr/>
        </p:nvSpPr>
        <p:spPr>
          <a:xfrm>
            <a:off x="4985430" y="1433630"/>
            <a:ext cx="26335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/>
              <a:t>Weighted MSE, alpha = 10</a:t>
            </a:r>
          </a:p>
          <a:p>
            <a:r>
              <a:rPr lang="en-CA" dirty="0">
                <a:solidFill>
                  <a:srgbClr val="7030A0"/>
                </a:solidFill>
              </a:rPr>
              <a:t>Tensor NOT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0.05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50/50</a:t>
            </a:r>
          </a:p>
          <a:p>
            <a:r>
              <a:rPr lang="en-CA" dirty="0"/>
              <a:t>Slide 20</a:t>
            </a:r>
          </a:p>
          <a:p>
            <a:endParaRPr lang="en-CA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D8538F6-5907-58E5-B21E-F33635EE07FF}"/>
              </a:ext>
            </a:extLst>
          </p:cNvPr>
          <p:cNvSpPr txBox="1"/>
          <p:nvPr/>
        </p:nvSpPr>
        <p:spPr>
          <a:xfrm>
            <a:off x="9558436" y="4421186"/>
            <a:ext cx="2633564" cy="2031325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/>
              <a:t>Weighted MSE, alpha = 5</a:t>
            </a:r>
          </a:p>
          <a:p>
            <a:r>
              <a:rPr lang="en-CA" dirty="0">
                <a:solidFill>
                  <a:srgbClr val="7030A0"/>
                </a:solidFill>
              </a:rPr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No dropout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1000/50</a:t>
            </a:r>
          </a:p>
          <a:p>
            <a:r>
              <a:rPr lang="en-CA" dirty="0"/>
              <a:t>Slide 32</a:t>
            </a:r>
          </a:p>
          <a:p>
            <a:endParaRPr lang="en-CA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29B516-3007-3071-A457-459A6CE5FAF6}"/>
              </a:ext>
            </a:extLst>
          </p:cNvPr>
          <p:cNvSpPr txBox="1"/>
          <p:nvPr/>
        </p:nvSpPr>
        <p:spPr>
          <a:xfrm>
            <a:off x="6096000" y="4502466"/>
            <a:ext cx="2633564" cy="2031325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/>
              <a:t>Weighted MSE, alpha = 5</a:t>
            </a:r>
          </a:p>
          <a:p>
            <a:r>
              <a:rPr lang="en-CA" dirty="0">
                <a:solidFill>
                  <a:srgbClr val="7030A0"/>
                </a:solidFill>
              </a:rPr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No dropout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700/50</a:t>
            </a:r>
          </a:p>
          <a:p>
            <a:r>
              <a:rPr lang="en-CA" dirty="0"/>
              <a:t>Slide 34</a:t>
            </a:r>
          </a:p>
          <a:p>
            <a:endParaRPr lang="en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68B96D0-D38F-1B05-0D4D-71D22CB7A7F9}"/>
              </a:ext>
            </a:extLst>
          </p:cNvPr>
          <p:cNvSpPr txBox="1"/>
          <p:nvPr/>
        </p:nvSpPr>
        <p:spPr>
          <a:xfrm>
            <a:off x="2633564" y="4650025"/>
            <a:ext cx="2633564" cy="2031325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/>
              <a:t>Weighted MSE, alpha = 5</a:t>
            </a:r>
          </a:p>
          <a:p>
            <a:r>
              <a:rPr lang="en-CA" dirty="0">
                <a:solidFill>
                  <a:srgbClr val="7030A0"/>
                </a:solidFill>
              </a:rPr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No dropout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500/50</a:t>
            </a:r>
          </a:p>
          <a:p>
            <a:r>
              <a:rPr lang="en-CA" dirty="0"/>
              <a:t>Slide 36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772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68A851-8D79-5EEE-AB48-5565BF997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2B3814-B968-BF7F-EB0C-AE926A45E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MLP results at the moment</a:t>
            </a:r>
            <a:endParaRPr lang="en-CA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BE807E-B8AA-8E06-DFFE-9335056823DA}"/>
              </a:ext>
            </a:extLst>
          </p:cNvPr>
          <p:cNvSpPr txBox="1"/>
          <p:nvPr/>
        </p:nvSpPr>
        <p:spPr>
          <a:xfrm>
            <a:off x="3591560" y="2698611"/>
            <a:ext cx="3048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5</a:t>
            </a:r>
          </a:p>
          <a:p>
            <a:r>
              <a:rPr lang="en-CA" dirty="0">
                <a:solidFill>
                  <a:srgbClr val="7030A0"/>
                </a:solidFill>
              </a:rPr>
              <a:t>Dropout regularization 0.05</a:t>
            </a:r>
          </a:p>
          <a:p>
            <a:r>
              <a:rPr lang="en-CA" dirty="0"/>
              <a:t># no normalization of tensors</a:t>
            </a:r>
          </a:p>
          <a:p>
            <a:r>
              <a:rPr lang="en-CA" dirty="0"/>
              <a:t>Cell </a:t>
            </a:r>
            <a:r>
              <a:rPr lang="en-CA" dirty="0" err="1"/>
              <a:t>latent_dim</a:t>
            </a:r>
            <a:r>
              <a:rPr lang="en-CA" dirty="0"/>
              <a:t> = 100</a:t>
            </a:r>
          </a:p>
          <a:p>
            <a:r>
              <a:rPr lang="en-CA" dirty="0"/>
              <a:t>Drug </a:t>
            </a:r>
            <a:r>
              <a:rPr lang="en-CA" dirty="0" err="1"/>
              <a:t>latent_dim</a:t>
            </a:r>
            <a:r>
              <a:rPr lang="en-CA" dirty="0"/>
              <a:t> = 25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958E95D-981F-C194-DCED-B35E4E633A19}"/>
              </a:ext>
            </a:extLst>
          </p:cNvPr>
          <p:cNvSpPr txBox="1"/>
          <p:nvPr/>
        </p:nvSpPr>
        <p:spPr>
          <a:xfrm>
            <a:off x="3749040" y="2261811"/>
            <a:ext cx="234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AVG Accuracy</a:t>
            </a:r>
            <a:r>
              <a:rPr lang="en-CA" dirty="0">
                <a:solidFill>
                  <a:srgbClr val="00B050"/>
                </a:solidFill>
              </a:rPr>
              <a:t> </a:t>
            </a:r>
            <a:r>
              <a:rPr lang="en-CA" sz="18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0.822</a:t>
            </a:r>
            <a:r>
              <a:rPr lang="en-CA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4E68D5C-BC16-B69C-5574-82E8094DEB2F}"/>
              </a:ext>
            </a:extLst>
          </p:cNvPr>
          <p:cNvSpPr txBox="1"/>
          <p:nvPr/>
        </p:nvSpPr>
        <p:spPr>
          <a:xfrm>
            <a:off x="1244600" y="2295545"/>
            <a:ext cx="234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AVG Accuracy</a:t>
            </a:r>
            <a:r>
              <a:rPr lang="en-CA" dirty="0">
                <a:solidFill>
                  <a:srgbClr val="00B050"/>
                </a:solidFill>
              </a:rPr>
              <a:t> </a:t>
            </a:r>
            <a:r>
              <a:rPr lang="en-CA" sz="18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0.824</a:t>
            </a:r>
            <a:r>
              <a:rPr lang="en-CA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F0F178F-7AD8-B825-FD53-9100F075DEB9}"/>
              </a:ext>
            </a:extLst>
          </p:cNvPr>
          <p:cNvSpPr txBox="1"/>
          <p:nvPr/>
        </p:nvSpPr>
        <p:spPr>
          <a:xfrm>
            <a:off x="975360" y="2664877"/>
            <a:ext cx="32969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3</a:t>
            </a:r>
          </a:p>
          <a:p>
            <a:r>
              <a:rPr lang="en-CA" dirty="0">
                <a:solidFill>
                  <a:srgbClr val="7030A0"/>
                </a:solidFill>
              </a:rPr>
              <a:t>Dropout regularization 0.1</a:t>
            </a:r>
          </a:p>
          <a:p>
            <a:r>
              <a:rPr lang="en-CA" dirty="0">
                <a:solidFill>
                  <a:srgbClr val="7030A0"/>
                </a:solidFill>
              </a:rPr>
              <a:t>normalization of tensors</a:t>
            </a:r>
          </a:p>
          <a:p>
            <a:r>
              <a:rPr lang="en-CA" dirty="0">
                <a:solidFill>
                  <a:srgbClr val="7030A0"/>
                </a:solidFill>
              </a:rPr>
              <a:t>Cell </a:t>
            </a:r>
            <a:r>
              <a:rPr lang="en-CA" dirty="0" err="1">
                <a:solidFill>
                  <a:srgbClr val="7030A0"/>
                </a:solidFill>
              </a:rPr>
              <a:t>latent_dim</a:t>
            </a:r>
            <a:r>
              <a:rPr lang="en-CA" dirty="0">
                <a:solidFill>
                  <a:srgbClr val="7030A0"/>
                </a:solidFill>
              </a:rPr>
              <a:t> = 700</a:t>
            </a:r>
          </a:p>
          <a:p>
            <a:r>
              <a:rPr lang="en-CA" dirty="0">
                <a:solidFill>
                  <a:srgbClr val="7030A0"/>
                </a:solidFill>
              </a:rPr>
              <a:t>Drug </a:t>
            </a:r>
            <a:r>
              <a:rPr lang="en-CA" dirty="0" err="1">
                <a:solidFill>
                  <a:srgbClr val="7030A0"/>
                </a:solidFill>
              </a:rPr>
              <a:t>latent_dim</a:t>
            </a:r>
            <a:r>
              <a:rPr lang="en-CA" dirty="0">
                <a:solidFill>
                  <a:srgbClr val="7030A0"/>
                </a:solidFill>
              </a:rPr>
              <a:t> = 50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F00A07D-5B92-AD83-1A7B-FC0C6CF960BD}"/>
              </a:ext>
            </a:extLst>
          </p:cNvPr>
          <p:cNvSpPr txBox="1"/>
          <p:nvPr/>
        </p:nvSpPr>
        <p:spPr>
          <a:xfrm>
            <a:off x="6350000" y="2261811"/>
            <a:ext cx="234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AVG Accuracy</a:t>
            </a:r>
            <a:r>
              <a:rPr lang="en-CA" dirty="0">
                <a:solidFill>
                  <a:srgbClr val="00B050"/>
                </a:solidFill>
              </a:rPr>
              <a:t> </a:t>
            </a:r>
            <a:r>
              <a:rPr lang="en-CA" sz="18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0.819</a:t>
            </a:r>
            <a:r>
              <a:rPr lang="en-CA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E2C2FF0-BF69-84D7-D46A-3446E4A7E80C}"/>
              </a:ext>
            </a:extLst>
          </p:cNvPr>
          <p:cNvSpPr txBox="1"/>
          <p:nvPr/>
        </p:nvSpPr>
        <p:spPr>
          <a:xfrm>
            <a:off x="9133840" y="2261811"/>
            <a:ext cx="234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AVG Accuracy</a:t>
            </a:r>
            <a:r>
              <a:rPr lang="en-CA" dirty="0">
                <a:solidFill>
                  <a:srgbClr val="00B050"/>
                </a:solidFill>
              </a:rPr>
              <a:t> </a:t>
            </a:r>
            <a:r>
              <a:rPr lang="en-CA" sz="18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0.818</a:t>
            </a:r>
            <a:r>
              <a:rPr lang="en-CA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FA407CD-9D66-44EB-13A4-E98C82A3A975}"/>
              </a:ext>
            </a:extLst>
          </p:cNvPr>
          <p:cNvSpPr txBox="1"/>
          <p:nvPr/>
        </p:nvSpPr>
        <p:spPr>
          <a:xfrm>
            <a:off x="6639560" y="2698611"/>
            <a:ext cx="29667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3</a:t>
            </a:r>
          </a:p>
          <a:p>
            <a:r>
              <a:rPr lang="en-CA" dirty="0"/>
              <a:t>No Dropout regularization</a:t>
            </a:r>
          </a:p>
          <a:p>
            <a:r>
              <a:rPr lang="en-CA" dirty="0">
                <a:solidFill>
                  <a:srgbClr val="7030A0"/>
                </a:solidFill>
              </a:rPr>
              <a:t>normalization of tensors</a:t>
            </a:r>
          </a:p>
          <a:p>
            <a:r>
              <a:rPr lang="en-CA" dirty="0">
                <a:solidFill>
                  <a:srgbClr val="7030A0"/>
                </a:solidFill>
              </a:rPr>
              <a:t>Cell </a:t>
            </a:r>
            <a:r>
              <a:rPr lang="en-CA" dirty="0" err="1">
                <a:solidFill>
                  <a:srgbClr val="7030A0"/>
                </a:solidFill>
              </a:rPr>
              <a:t>latent_dim</a:t>
            </a:r>
            <a:r>
              <a:rPr lang="en-CA" dirty="0">
                <a:solidFill>
                  <a:srgbClr val="7030A0"/>
                </a:solidFill>
              </a:rPr>
              <a:t> = 700</a:t>
            </a:r>
          </a:p>
          <a:p>
            <a:r>
              <a:rPr lang="en-CA" dirty="0">
                <a:solidFill>
                  <a:srgbClr val="7030A0"/>
                </a:solidFill>
              </a:rPr>
              <a:t>Drug </a:t>
            </a:r>
            <a:r>
              <a:rPr lang="en-CA" dirty="0" err="1">
                <a:solidFill>
                  <a:srgbClr val="7030A0"/>
                </a:solidFill>
              </a:rPr>
              <a:t>latent_dim</a:t>
            </a:r>
            <a:r>
              <a:rPr lang="en-CA" dirty="0">
                <a:solidFill>
                  <a:srgbClr val="7030A0"/>
                </a:solidFill>
              </a:rPr>
              <a:t> = 50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FE6C81C-DC2A-110D-BF77-1293685E1453}"/>
              </a:ext>
            </a:extLst>
          </p:cNvPr>
          <p:cNvSpPr txBox="1"/>
          <p:nvPr/>
        </p:nvSpPr>
        <p:spPr>
          <a:xfrm>
            <a:off x="9392920" y="2698611"/>
            <a:ext cx="29667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5</a:t>
            </a:r>
          </a:p>
          <a:p>
            <a:r>
              <a:rPr lang="en-CA" dirty="0"/>
              <a:t>No Dropout regularization</a:t>
            </a:r>
          </a:p>
          <a:p>
            <a:r>
              <a:rPr lang="en-CA" dirty="0">
                <a:solidFill>
                  <a:srgbClr val="7030A0"/>
                </a:solidFill>
              </a:rPr>
              <a:t>normalization of tensors</a:t>
            </a:r>
          </a:p>
          <a:p>
            <a:r>
              <a:rPr lang="en-CA" dirty="0">
                <a:solidFill>
                  <a:srgbClr val="7030A0"/>
                </a:solidFill>
              </a:rPr>
              <a:t>Cell </a:t>
            </a:r>
            <a:r>
              <a:rPr lang="en-CA" dirty="0" err="1">
                <a:solidFill>
                  <a:srgbClr val="7030A0"/>
                </a:solidFill>
              </a:rPr>
              <a:t>latent_dim</a:t>
            </a:r>
            <a:r>
              <a:rPr lang="en-CA" dirty="0">
                <a:solidFill>
                  <a:srgbClr val="7030A0"/>
                </a:solidFill>
              </a:rPr>
              <a:t> = 700</a:t>
            </a:r>
          </a:p>
          <a:p>
            <a:r>
              <a:rPr lang="en-CA" dirty="0">
                <a:solidFill>
                  <a:srgbClr val="7030A0"/>
                </a:solidFill>
              </a:rPr>
              <a:t>Drug </a:t>
            </a:r>
            <a:r>
              <a:rPr lang="en-CA" dirty="0" err="1">
                <a:solidFill>
                  <a:srgbClr val="7030A0"/>
                </a:solidFill>
              </a:rPr>
              <a:t>latent_dim</a:t>
            </a:r>
            <a:r>
              <a:rPr lang="en-CA" dirty="0">
                <a:solidFill>
                  <a:srgbClr val="7030A0"/>
                </a:solidFill>
              </a:rPr>
              <a:t> = 50</a:t>
            </a:r>
          </a:p>
        </p:txBody>
      </p:sp>
    </p:spTree>
    <p:extLst>
      <p:ext uri="{BB962C8B-B14F-4D97-AF65-F5344CB8AC3E}">
        <p14:creationId xmlns:p14="http://schemas.microsoft.com/office/powerpoint/2010/main" val="29839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78366-039F-74E0-4449-1BD1CA5E6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9A30535-F08D-A7A7-1907-6C412010C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58" y="4258492"/>
            <a:ext cx="3343881" cy="231857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D472769-E1C9-3A1E-D0A9-710B5DA44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Dropout regularization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172FA6B-596A-A4EC-8AB0-8169CFC5CF0C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FF0000"/>
                </a:solidFill>
              </a:rPr>
              <a:t>Dropout 0.1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50/50</a:t>
            </a:r>
            <a:endParaRPr lang="en-CA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3C5E8F5-936B-79E7-DF6A-6F8C172D01C3}"/>
              </a:ext>
            </a:extLst>
          </p:cNvPr>
          <p:cNvSpPr txBox="1"/>
          <p:nvPr/>
        </p:nvSpPr>
        <p:spPr>
          <a:xfrm>
            <a:off x="0" y="-32426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FF0000"/>
                </a:solidFill>
              </a:rPr>
              <a:t>No Dropout</a:t>
            </a:r>
          </a:p>
          <a:p>
            <a:r>
              <a:rPr lang="en-CA" dirty="0">
                <a:solidFill>
                  <a:srgbClr val="7030A0"/>
                </a:solidFill>
              </a:rPr>
              <a:t>Latent dim 50/50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19E7A9B-2DA5-44CD-7864-2DCE376AD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33562"/>
            <a:ext cx="3438950" cy="236825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7BE1252-CE98-A298-2DA0-9E19337F16D1}"/>
              </a:ext>
            </a:extLst>
          </p:cNvPr>
          <p:cNvSpPr txBox="1"/>
          <p:nvPr/>
        </p:nvSpPr>
        <p:spPr>
          <a:xfrm>
            <a:off x="2188939" y="1900520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dirty="0">
                <a:latin typeface="menlo"/>
              </a:rPr>
              <a:t>0.93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1612033-7522-83AC-5A44-CB56EFAD1169}"/>
              </a:ext>
            </a:extLst>
          </p:cNvPr>
          <p:cNvSpPr txBox="1"/>
          <p:nvPr/>
        </p:nvSpPr>
        <p:spPr>
          <a:xfrm>
            <a:off x="2081881" y="4445105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1.44</a:t>
            </a:r>
            <a:endParaRPr lang="pl-PL" sz="1100" dirty="0">
              <a:latin typeface="menlo"/>
            </a:endParaRPr>
          </a:p>
        </p:txBody>
      </p: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07A46456-D873-B562-8982-822681F99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860920"/>
              </p:ext>
            </p:extLst>
          </p:nvPr>
        </p:nvGraphicFramePr>
        <p:xfrm>
          <a:off x="4086867" y="5417781"/>
          <a:ext cx="1360978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7354">
                  <a:extLst>
                    <a:ext uri="{9D8B030D-6E8A-4147-A177-3AD203B41FA5}">
                      <a16:colId xmlns:a16="http://schemas.microsoft.com/office/drawing/2014/main" val="2696521518"/>
                    </a:ext>
                  </a:extLst>
                </a:gridCol>
                <a:gridCol w="393624">
                  <a:extLst>
                    <a:ext uri="{9D8B030D-6E8A-4147-A177-3AD203B41FA5}">
                      <a16:colId xmlns:a16="http://schemas.microsoft.com/office/drawing/2014/main" val="118097836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effectLst/>
                        </a:rPr>
                        <a:t>0.818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684106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0.885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014885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0.808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898226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0.844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291487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0.889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791900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0.882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678663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94138842"/>
                  </a:ext>
                </a:extLst>
              </a:tr>
            </a:tbl>
          </a:graphicData>
        </a:graphic>
      </p:graphicFrame>
      <p:pic>
        <p:nvPicPr>
          <p:cNvPr id="19" name="Image 18">
            <a:extLst>
              <a:ext uri="{FF2B5EF4-FFF2-40B4-BE49-F238E27FC236}">
                <a16:creationId xmlns:a16="http://schemas.microsoft.com/office/drawing/2014/main" id="{A1966B64-51E7-125F-A3BE-0B00CE688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712" y="1552368"/>
            <a:ext cx="2657288" cy="212506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B67D095-D073-D096-380A-C751BAEFF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2062" y="3682808"/>
            <a:ext cx="2223571" cy="164700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E3DE544-7A30-FE35-3AD4-139D7A4A11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328" y="1533563"/>
            <a:ext cx="3119676" cy="21438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8F014E61-8AED-2FD2-EF7D-90FF26A00A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5692" y="4370370"/>
            <a:ext cx="3390309" cy="234440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B1A48C80-5068-BEEF-6704-FF2A7BDA365E}"/>
              </a:ext>
            </a:extLst>
          </p:cNvPr>
          <p:cNvSpPr txBox="1"/>
          <p:nvPr/>
        </p:nvSpPr>
        <p:spPr>
          <a:xfrm>
            <a:off x="6828708" y="1769715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dirty="0">
                <a:solidFill>
                  <a:srgbClr val="FF0000"/>
                </a:solidFill>
                <a:latin typeface="menlo"/>
              </a:rPr>
              <a:t>0.69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E475EA5-17F6-4EDE-B54B-D420DA462450}"/>
              </a:ext>
            </a:extLst>
          </p:cNvPr>
          <p:cNvSpPr txBox="1"/>
          <p:nvPr/>
        </p:nvSpPr>
        <p:spPr>
          <a:xfrm>
            <a:off x="6466894" y="4646985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0.96</a:t>
            </a:r>
            <a:endParaRPr lang="pl-PL" sz="1100" dirty="0">
              <a:latin typeface="menlo"/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884FEA38-4926-9574-10F2-8C72724358F9}"/>
              </a:ext>
            </a:extLst>
          </p:cNvPr>
          <p:cNvCxnSpPr>
            <a:cxnSpLocks/>
          </p:cNvCxnSpPr>
          <p:nvPr/>
        </p:nvCxnSpPr>
        <p:spPr>
          <a:xfrm>
            <a:off x="6135692" y="1444902"/>
            <a:ext cx="0" cy="539315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FA6F1FD3-63D6-0007-AA90-2891B36F47AA}"/>
              </a:ext>
            </a:extLst>
          </p:cNvPr>
          <p:cNvSpPr txBox="1"/>
          <p:nvPr/>
        </p:nvSpPr>
        <p:spPr>
          <a:xfrm>
            <a:off x="3731503" y="74104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</a:t>
            </a:r>
            <a:endParaRPr lang="en-CA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E00FDC1-18D7-0E1D-4139-EE46272E9A40}"/>
              </a:ext>
            </a:extLst>
          </p:cNvPr>
          <p:cNvSpPr txBox="1"/>
          <p:nvPr/>
        </p:nvSpPr>
        <p:spPr>
          <a:xfrm>
            <a:off x="7628637" y="78091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  <a:endParaRPr lang="en-CA" dirty="0"/>
          </a:p>
        </p:txBody>
      </p:sp>
      <p:graphicFrame>
        <p:nvGraphicFramePr>
          <p:cNvPr id="34" name="Tableau 33">
            <a:extLst>
              <a:ext uri="{FF2B5EF4-FFF2-40B4-BE49-F238E27FC236}">
                <a16:creationId xmlns:a16="http://schemas.microsoft.com/office/drawing/2014/main" id="{DDC061BD-6685-507A-B5D2-37294A4BD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752669"/>
              </p:ext>
            </p:extLst>
          </p:nvPr>
        </p:nvGraphicFramePr>
        <p:xfrm>
          <a:off x="9767982" y="5417781"/>
          <a:ext cx="1469390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230">
                  <a:extLst>
                    <a:ext uri="{9D8B030D-6E8A-4147-A177-3AD203B41FA5}">
                      <a16:colId xmlns:a16="http://schemas.microsoft.com/office/drawing/2014/main" val="302416103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198479082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0.811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256631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0.878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95895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0.803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261019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162425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0.881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077515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0.866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925639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59465063"/>
                  </a:ext>
                </a:extLst>
              </a:tr>
            </a:tbl>
          </a:graphicData>
        </a:graphic>
      </p:graphicFrame>
      <p:pic>
        <p:nvPicPr>
          <p:cNvPr id="36" name="Image 35">
            <a:extLst>
              <a:ext uri="{FF2B5EF4-FFF2-40B4-BE49-F238E27FC236}">
                <a16:creationId xmlns:a16="http://schemas.microsoft.com/office/drawing/2014/main" id="{E1F8672F-32C2-D797-C049-26B3C9E813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8436" y="3650731"/>
            <a:ext cx="2242188" cy="167908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7125936E-DEE8-01C7-567C-D6E65C0463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8436" y="1548027"/>
            <a:ext cx="2633564" cy="210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39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114D1-9976-E369-E2C2-997C247C0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1FA00E-C96F-B8DD-26DE-C72685B5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Latent dim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E2C3644-92B3-917F-1D20-F443C222B907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700/50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5BF8B62-2D8A-9163-ECC9-49E571CA7614}"/>
              </a:ext>
            </a:extLst>
          </p:cNvPr>
          <p:cNvSpPr txBox="1"/>
          <p:nvPr/>
        </p:nvSpPr>
        <p:spPr>
          <a:xfrm>
            <a:off x="0" y="-32426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50/50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4AC234D-08F2-E6B2-0B9F-495BABF746A0}"/>
              </a:ext>
            </a:extLst>
          </p:cNvPr>
          <p:cNvSpPr txBox="1"/>
          <p:nvPr/>
        </p:nvSpPr>
        <p:spPr>
          <a:xfrm>
            <a:off x="3067126" y="749779"/>
            <a:ext cx="204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cell_latent_dim</a:t>
            </a:r>
            <a:r>
              <a:rPr lang="en-US" dirty="0"/>
              <a:t> =50</a:t>
            </a:r>
            <a:endParaRPr lang="en-CA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274AB04-F089-8754-17E2-F1109BB1B573}"/>
              </a:ext>
            </a:extLst>
          </p:cNvPr>
          <p:cNvSpPr txBox="1"/>
          <p:nvPr/>
        </p:nvSpPr>
        <p:spPr>
          <a:xfrm>
            <a:off x="6613532" y="706238"/>
            <a:ext cx="216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cell_latent_dim</a:t>
            </a:r>
            <a:r>
              <a:rPr lang="en-US" dirty="0"/>
              <a:t> =700</a:t>
            </a:r>
            <a:endParaRPr lang="en-CA" dirty="0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3413D97-7660-DEEB-DA5A-E5E206460748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983237"/>
            <a:ext cx="39692" cy="585482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FE4B2A75-6269-55A6-F41C-940D5B1DC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9" y="4283138"/>
            <a:ext cx="4097995" cy="255492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67F367-D03E-C932-7E76-1945B1648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4317"/>
            <a:ext cx="4155442" cy="255492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FD0C343-EB8C-1402-8F3C-4F101ADEB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517" y="1624317"/>
            <a:ext cx="4177000" cy="255492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828B8F0-1395-8F65-DA28-A6B155F33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497" y="4223021"/>
            <a:ext cx="4257040" cy="261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87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4CFFC-42C3-CE53-B7AC-AF5FD63DC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60477-3789-D7C6-AA46-74A784D3D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Latent dim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10C56FC-6523-2454-396D-5A840E29E1BD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100/25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B45CB50-DEEA-836B-3A10-2AB28C867C2A}"/>
              </a:ext>
            </a:extLst>
          </p:cNvPr>
          <p:cNvSpPr txBox="1"/>
          <p:nvPr/>
        </p:nvSpPr>
        <p:spPr>
          <a:xfrm>
            <a:off x="0" y="-32426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50/50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1E40343-C415-45EE-F8F8-E4524C92434A}"/>
              </a:ext>
            </a:extLst>
          </p:cNvPr>
          <p:cNvSpPr txBox="1"/>
          <p:nvPr/>
        </p:nvSpPr>
        <p:spPr>
          <a:xfrm>
            <a:off x="3067126" y="749779"/>
            <a:ext cx="215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cell_latent_dim</a:t>
            </a:r>
            <a:r>
              <a:rPr lang="en-US" dirty="0"/>
              <a:t> =50</a:t>
            </a:r>
          </a:p>
          <a:p>
            <a:r>
              <a:rPr lang="en-US" dirty="0" err="1"/>
              <a:t>drug_latent_dim</a:t>
            </a:r>
            <a:r>
              <a:rPr lang="en-US" dirty="0"/>
              <a:t> =50</a:t>
            </a:r>
            <a:endParaRPr lang="en-CA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C89E666-9C63-8BB2-E387-C7F4516E4CC5}"/>
              </a:ext>
            </a:extLst>
          </p:cNvPr>
          <p:cNvSpPr txBox="1"/>
          <p:nvPr/>
        </p:nvSpPr>
        <p:spPr>
          <a:xfrm>
            <a:off x="6613532" y="706238"/>
            <a:ext cx="216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cell_latent_dim</a:t>
            </a:r>
            <a:r>
              <a:rPr lang="en-US" dirty="0"/>
              <a:t> =100</a:t>
            </a:r>
          </a:p>
          <a:p>
            <a:r>
              <a:rPr lang="en-US" dirty="0" err="1"/>
              <a:t>Drug_latent_dim</a:t>
            </a:r>
            <a:r>
              <a:rPr lang="en-US" dirty="0"/>
              <a:t>=25</a:t>
            </a:r>
            <a:endParaRPr lang="en-CA" dirty="0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467F8E-52D1-0123-A274-4CFFEA272633}"/>
              </a:ext>
            </a:extLst>
          </p:cNvPr>
          <p:cNvCxnSpPr>
            <a:cxnSpLocks/>
          </p:cNvCxnSpPr>
          <p:nvPr/>
        </p:nvCxnSpPr>
        <p:spPr>
          <a:xfrm>
            <a:off x="6109186" y="3606800"/>
            <a:ext cx="26506" cy="323126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0D854591-E802-90CA-C0AF-77787B1A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9" y="4283138"/>
            <a:ext cx="4097995" cy="255492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5A9A60C-6369-5015-8977-0BC75F57E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4317"/>
            <a:ext cx="4155442" cy="255492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12CE1BD-24BE-D097-EB8B-3FF76FAD5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532" y="1535918"/>
            <a:ext cx="4115428" cy="24773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7D59285-A51B-FD56-CDF2-812FBD60E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6666" y="4262896"/>
            <a:ext cx="4115428" cy="251368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B0A16DF-C08A-D034-D2DC-A9EFC8F69DDF}"/>
              </a:ext>
            </a:extLst>
          </p:cNvPr>
          <p:cNvSpPr txBox="1"/>
          <p:nvPr/>
        </p:nvSpPr>
        <p:spPr>
          <a:xfrm>
            <a:off x="5644532" y="2990334"/>
            <a:ext cx="98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diff ?</a:t>
            </a:r>
            <a:endParaRPr lang="en-CA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9243CD1-17FD-5C42-1BD6-FCD55C2DC908}"/>
              </a:ext>
            </a:extLst>
          </p:cNvPr>
          <p:cNvCxnSpPr>
            <a:cxnSpLocks/>
          </p:cNvCxnSpPr>
          <p:nvPr/>
        </p:nvCxnSpPr>
        <p:spPr>
          <a:xfrm>
            <a:off x="6087696" y="679388"/>
            <a:ext cx="21490" cy="209521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69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D0737-73D8-81A2-3207-CF7AAFC3C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7D419-D76A-1FF2-1A9E-17857C1CB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Latent dim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3D03DA3-B2D1-3EE7-04C6-518F8743605B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700/25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6AD0D48-7AB2-7ED2-FE6B-BABC1BF05D66}"/>
              </a:ext>
            </a:extLst>
          </p:cNvPr>
          <p:cNvSpPr txBox="1"/>
          <p:nvPr/>
        </p:nvSpPr>
        <p:spPr>
          <a:xfrm>
            <a:off x="0" y="-32426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50/50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1A6DD38-1770-458B-4321-3E3757B9DE0E}"/>
              </a:ext>
            </a:extLst>
          </p:cNvPr>
          <p:cNvSpPr txBox="1"/>
          <p:nvPr/>
        </p:nvSpPr>
        <p:spPr>
          <a:xfrm>
            <a:off x="6613532" y="706238"/>
            <a:ext cx="216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cell_latent_dim</a:t>
            </a:r>
            <a:r>
              <a:rPr lang="en-US" dirty="0"/>
              <a:t> =700</a:t>
            </a:r>
          </a:p>
          <a:p>
            <a:r>
              <a:rPr lang="en-US" dirty="0" err="1"/>
              <a:t>Drug_latent_dim</a:t>
            </a:r>
            <a:r>
              <a:rPr lang="en-US" dirty="0"/>
              <a:t>=25</a:t>
            </a:r>
            <a:endParaRPr lang="en-CA" dirty="0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5A420819-0AF9-B162-56C7-E270D13799B7}"/>
              </a:ext>
            </a:extLst>
          </p:cNvPr>
          <p:cNvCxnSpPr>
            <a:cxnSpLocks/>
          </p:cNvCxnSpPr>
          <p:nvPr/>
        </p:nvCxnSpPr>
        <p:spPr>
          <a:xfrm>
            <a:off x="6096000" y="1229360"/>
            <a:ext cx="39692" cy="56087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79D05602-DE4E-D091-C3CF-84FF6A9C293F}"/>
              </a:ext>
            </a:extLst>
          </p:cNvPr>
          <p:cNvSpPr txBox="1"/>
          <p:nvPr/>
        </p:nvSpPr>
        <p:spPr>
          <a:xfrm>
            <a:off x="3067126" y="749779"/>
            <a:ext cx="215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cell_latent_dim</a:t>
            </a:r>
            <a:r>
              <a:rPr lang="en-US" dirty="0"/>
              <a:t> =50</a:t>
            </a:r>
          </a:p>
          <a:p>
            <a:r>
              <a:rPr lang="en-US" dirty="0" err="1"/>
              <a:t>drug_latent_dim</a:t>
            </a:r>
            <a:r>
              <a:rPr lang="en-US" dirty="0"/>
              <a:t> =50</a:t>
            </a:r>
            <a:endParaRPr lang="en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A34259-4346-B84D-F857-29C99D588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9" y="4283138"/>
            <a:ext cx="4097995" cy="255492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CCA6B0-FF9B-A5FC-ABEB-D6716E1F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4317"/>
            <a:ext cx="4155442" cy="255492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59ED339-CB8D-4725-6166-C93111478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646" y="1542264"/>
            <a:ext cx="4010791" cy="246466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7CD7B71-D58D-9661-1F9D-1C00DE93E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646" y="4179239"/>
            <a:ext cx="4107779" cy="251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17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EB6A2-9B78-239F-A34B-35AA801C1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9A751657-FA99-7AAB-B1D8-076C42762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8" y="4360883"/>
            <a:ext cx="3390309" cy="234440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ADA734C-611A-DC23-293C-454A77B54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55" y="1600125"/>
            <a:ext cx="3119676" cy="21438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221B5FB-2ED8-D3EE-6ABC-2CF884F3A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997" y="4299924"/>
            <a:ext cx="3341058" cy="239801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EE135F8-0618-E74E-14A7-EA4FBFFC8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423" y="1467965"/>
            <a:ext cx="3241632" cy="226282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AAEA9D5-D079-7253-07DB-45A58DCBC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2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Latent dim</a:t>
            </a:r>
            <a:endParaRPr lang="en-CA" sz="3200" b="1" baseline="30000" dirty="0">
              <a:solidFill>
                <a:srgbClr val="00B05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A799AD3-FE72-028A-1734-6C4DC38D861B}"/>
              </a:ext>
            </a:extLst>
          </p:cNvPr>
          <p:cNvSpPr txBox="1"/>
          <p:nvPr/>
        </p:nvSpPr>
        <p:spPr>
          <a:xfrm>
            <a:off x="9558436" y="0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700/50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3852DFA-1D63-27E5-FF95-2A9C3E315255}"/>
              </a:ext>
            </a:extLst>
          </p:cNvPr>
          <p:cNvSpPr txBox="1"/>
          <p:nvPr/>
        </p:nvSpPr>
        <p:spPr>
          <a:xfrm>
            <a:off x="0" y="-32426"/>
            <a:ext cx="2633564" cy="147732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Learning rate = 0.001</a:t>
            </a:r>
          </a:p>
          <a:p>
            <a:r>
              <a:rPr lang="en-CA" dirty="0">
                <a:solidFill>
                  <a:srgbClr val="7030A0"/>
                </a:solidFill>
              </a:rPr>
              <a:t>Weighted MSE, alpha = 1</a:t>
            </a:r>
          </a:p>
          <a:p>
            <a:r>
              <a:rPr lang="en-CA" dirty="0"/>
              <a:t>Tensor normalized</a:t>
            </a:r>
          </a:p>
          <a:p>
            <a:r>
              <a:rPr lang="en-CA" dirty="0">
                <a:solidFill>
                  <a:srgbClr val="7030A0"/>
                </a:solidFill>
              </a:rPr>
              <a:t>Dropout 0.1</a:t>
            </a:r>
          </a:p>
          <a:p>
            <a:r>
              <a:rPr lang="en-CA" dirty="0">
                <a:solidFill>
                  <a:srgbClr val="FF0000"/>
                </a:solidFill>
              </a:rPr>
              <a:t>Latent dim 50/50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D8F869-1D7A-CC5F-6325-43050A07281D}"/>
              </a:ext>
            </a:extLst>
          </p:cNvPr>
          <p:cNvSpPr txBox="1"/>
          <p:nvPr/>
        </p:nvSpPr>
        <p:spPr>
          <a:xfrm>
            <a:off x="7475305" y="1695555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dirty="0">
                <a:solidFill>
                  <a:srgbClr val="00B050"/>
                </a:solidFill>
                <a:latin typeface="menlo"/>
              </a:rPr>
              <a:t>1.4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894271D-38FE-3DB1-F67D-7551745B8AB0}"/>
              </a:ext>
            </a:extLst>
          </p:cNvPr>
          <p:cNvSpPr txBox="1"/>
          <p:nvPr/>
        </p:nvSpPr>
        <p:spPr>
          <a:xfrm>
            <a:off x="8091646" y="4632094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0.81</a:t>
            </a:r>
            <a:endParaRPr lang="pl-PL" sz="1100" dirty="0">
              <a:latin typeface="menlo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C8EB439-6966-CA7E-2C4A-BC74D8BAF613}"/>
              </a:ext>
            </a:extLst>
          </p:cNvPr>
          <p:cNvSpPr txBox="1"/>
          <p:nvPr/>
        </p:nvSpPr>
        <p:spPr>
          <a:xfrm>
            <a:off x="590214" y="1747574"/>
            <a:ext cx="2292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z_cell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std: </a:t>
            </a:r>
            <a:r>
              <a:rPr lang="en-US" altLang="en-US" sz="1100" dirty="0">
                <a:solidFill>
                  <a:srgbClr val="FF0000"/>
                </a:solidFill>
                <a:latin typeface="menlo"/>
              </a:rPr>
              <a:t>0.69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05320A4-9261-F046-205B-B8F13B47BC2C}"/>
              </a:ext>
            </a:extLst>
          </p:cNvPr>
          <p:cNvSpPr txBox="1"/>
          <p:nvPr/>
        </p:nvSpPr>
        <p:spPr>
          <a:xfrm>
            <a:off x="334149" y="4739604"/>
            <a:ext cx="2005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100" dirty="0">
                <a:latin typeface="menlo"/>
              </a:rPr>
              <a:t>z_drug std: </a:t>
            </a:r>
            <a:r>
              <a:rPr lang="en-US" sz="1100" dirty="0">
                <a:latin typeface="menlo"/>
              </a:rPr>
              <a:t>0.96</a:t>
            </a:r>
            <a:endParaRPr lang="pl-PL" sz="1100" dirty="0">
              <a:latin typeface="menlo"/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C6A7448-ECD0-F107-9EA4-C423AC8648EE}"/>
              </a:ext>
            </a:extLst>
          </p:cNvPr>
          <p:cNvCxnSpPr>
            <a:cxnSpLocks/>
          </p:cNvCxnSpPr>
          <p:nvPr/>
        </p:nvCxnSpPr>
        <p:spPr>
          <a:xfrm>
            <a:off x="6135692" y="1444902"/>
            <a:ext cx="0" cy="539315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au 33">
            <a:extLst>
              <a:ext uri="{FF2B5EF4-FFF2-40B4-BE49-F238E27FC236}">
                <a16:creationId xmlns:a16="http://schemas.microsoft.com/office/drawing/2014/main" id="{FC6382FB-C77D-3D66-D513-971871AC9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872272"/>
              </p:ext>
            </p:extLst>
          </p:nvPr>
        </p:nvGraphicFramePr>
        <p:xfrm>
          <a:off x="3549972" y="5454876"/>
          <a:ext cx="1469390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230">
                  <a:extLst>
                    <a:ext uri="{9D8B030D-6E8A-4147-A177-3AD203B41FA5}">
                      <a16:colId xmlns:a16="http://schemas.microsoft.com/office/drawing/2014/main" val="302416103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198479082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AVG Accuracy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0.811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256631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0.878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95895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0.803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261019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162425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0.881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077515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0.866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925639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59465063"/>
                  </a:ext>
                </a:extLst>
              </a:tr>
            </a:tbl>
          </a:graphicData>
        </a:graphic>
      </p:graphicFrame>
      <p:pic>
        <p:nvPicPr>
          <p:cNvPr id="36" name="Image 35">
            <a:extLst>
              <a:ext uri="{FF2B5EF4-FFF2-40B4-BE49-F238E27FC236}">
                <a16:creationId xmlns:a16="http://schemas.microsoft.com/office/drawing/2014/main" id="{778C2D34-7026-91A9-CA3C-A6A2E9FA2C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5733" y="3677433"/>
            <a:ext cx="2242188" cy="167908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44DC1C6A-17E2-6D2F-5F75-53E6221D97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7026" y="1477328"/>
            <a:ext cx="2633564" cy="210270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CEE1422-E47C-60C0-0E77-FC291D74E3A7}"/>
              </a:ext>
            </a:extLst>
          </p:cNvPr>
          <p:cNvSpPr txBox="1"/>
          <p:nvPr/>
        </p:nvSpPr>
        <p:spPr>
          <a:xfrm>
            <a:off x="3067126" y="749779"/>
            <a:ext cx="204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cell_latent_dim</a:t>
            </a:r>
            <a:r>
              <a:rPr lang="en-US" dirty="0"/>
              <a:t> =50</a:t>
            </a:r>
            <a:endParaRPr lang="en-CA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C02CC89-8432-B74D-7913-E257C6DF9E1E}"/>
              </a:ext>
            </a:extLst>
          </p:cNvPr>
          <p:cNvSpPr txBox="1"/>
          <p:nvPr/>
        </p:nvSpPr>
        <p:spPr>
          <a:xfrm>
            <a:off x="6613532" y="706238"/>
            <a:ext cx="216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cell_latent_dim</a:t>
            </a:r>
            <a:r>
              <a:rPr lang="en-US" dirty="0"/>
              <a:t> =700</a:t>
            </a:r>
            <a:endParaRPr lang="en-CA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2F83C198-E5E4-8557-B3A2-D06B90BAB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8002" y="3633883"/>
            <a:ext cx="2139118" cy="1600535"/>
          </a:xfrm>
          <a:prstGeom prst="rect">
            <a:avLst/>
          </a:prstGeom>
          <a:ln w="28575">
            <a:noFill/>
          </a:ln>
        </p:spPr>
      </p:pic>
      <p:graphicFrame>
        <p:nvGraphicFramePr>
          <p:cNvPr id="24" name="Tableau 23">
            <a:extLst>
              <a:ext uri="{FF2B5EF4-FFF2-40B4-BE49-F238E27FC236}">
                <a16:creationId xmlns:a16="http://schemas.microsoft.com/office/drawing/2014/main" id="{64BE09F0-D800-0249-980B-AA471BB88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289237"/>
              </p:ext>
            </p:extLst>
          </p:nvPr>
        </p:nvGraphicFramePr>
        <p:xfrm>
          <a:off x="9515386" y="5423666"/>
          <a:ext cx="1530350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230">
                  <a:extLst>
                    <a:ext uri="{9D8B030D-6E8A-4147-A177-3AD203B41FA5}">
                      <a16:colId xmlns:a16="http://schemas.microsoft.com/office/drawing/2014/main" val="1572770963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57308513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0.817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762527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87999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87232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F1 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0.836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574217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0.882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936274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AVG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0.873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048944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Std AUPRC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0.004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63971226"/>
                  </a:ext>
                </a:extLst>
              </a:tr>
            </a:tbl>
          </a:graphicData>
        </a:graphic>
      </p:graphicFrame>
      <p:pic>
        <p:nvPicPr>
          <p:cNvPr id="30" name="Image 29">
            <a:extLst>
              <a:ext uri="{FF2B5EF4-FFF2-40B4-BE49-F238E27FC236}">
                <a16:creationId xmlns:a16="http://schemas.microsoft.com/office/drawing/2014/main" id="{646D8944-F8B1-AFDA-4EFC-37FA4647B1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06825" y="1569978"/>
            <a:ext cx="2380375" cy="190906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1899085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49204</TotalTime>
  <Words>4023</Words>
  <Application>Microsoft Office PowerPoint</Application>
  <PresentationFormat>Grand écran</PresentationFormat>
  <Paragraphs>1391</Paragraphs>
  <Slides>46</Slides>
  <Notes>33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menlo</vt:lpstr>
      <vt:lpstr>Wingdings</vt:lpstr>
      <vt:lpstr>Thème Office</vt:lpstr>
      <vt:lpstr>Présentation PowerPoint</vt:lpstr>
      <vt:lpstr>Learning rate from 10-2 to 10-3</vt:lpstr>
      <vt:lpstr>Learning rate from 10-2 to 10-3</vt:lpstr>
      <vt:lpstr>Dropout regularization</vt:lpstr>
      <vt:lpstr>Dropout regularization</vt:lpstr>
      <vt:lpstr>Latent dim</vt:lpstr>
      <vt:lpstr>Latent dim</vt:lpstr>
      <vt:lpstr>Latent dim</vt:lpstr>
      <vt:lpstr>Latent dim</vt:lpstr>
      <vt:lpstr>Latent dim</vt:lpstr>
      <vt:lpstr>Latent dim</vt:lpstr>
      <vt:lpstr>Weighted MSE</vt:lpstr>
      <vt:lpstr>Weighted MSE</vt:lpstr>
      <vt:lpstr>Dropout regularization</vt:lpstr>
      <vt:lpstr>Dropout regularization</vt:lpstr>
      <vt:lpstr>Weighted MSE</vt:lpstr>
      <vt:lpstr>Weighted MSE</vt:lpstr>
      <vt:lpstr>Latent dim 700/50 discrepancy</vt:lpstr>
      <vt:lpstr>Latent dim 700/25 discrepancy</vt:lpstr>
      <vt:lpstr>ZINB loss</vt:lpstr>
      <vt:lpstr>Présentation PowerPoint</vt:lpstr>
      <vt:lpstr>Test on TCGA</vt:lpstr>
      <vt:lpstr>Test on TCGA</vt:lpstr>
      <vt:lpstr>Test on TCGA</vt:lpstr>
      <vt:lpstr>Test on TCGA</vt:lpstr>
      <vt:lpstr>Test on TCGA</vt:lpstr>
      <vt:lpstr>Test on TCGA</vt:lpstr>
      <vt:lpstr>Test on TCGA</vt:lpstr>
      <vt:lpstr>Test on TCGA</vt:lpstr>
      <vt:lpstr>Test on TCGA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Dropout regularization</vt:lpstr>
      <vt:lpstr>Normalization of tensors</vt:lpstr>
      <vt:lpstr>Latent dim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camille jimenez cortes</dc:creator>
  <cp:lastModifiedBy>camille jimenez cortes</cp:lastModifiedBy>
  <cp:revision>19</cp:revision>
  <dcterms:created xsi:type="dcterms:W3CDTF">2025-05-20T14:48:01Z</dcterms:created>
  <dcterms:modified xsi:type="dcterms:W3CDTF">2025-07-03T12:41:30Z</dcterms:modified>
</cp:coreProperties>
</file>